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77" r:id="rId1"/>
    <p:sldMasterId id="2147483689" r:id="rId2"/>
  </p:sldMasterIdLst>
  <p:notesMasterIdLst>
    <p:notesMasterId r:id="rId17"/>
  </p:notesMasterIdLst>
  <p:handoutMasterIdLst>
    <p:handoutMasterId r:id="rId18"/>
  </p:handoutMasterIdLst>
  <p:sldIdLst>
    <p:sldId id="841" r:id="rId3"/>
    <p:sldId id="793" r:id="rId4"/>
    <p:sldId id="996" r:id="rId5"/>
    <p:sldId id="1003" r:id="rId6"/>
    <p:sldId id="1028" r:id="rId7"/>
    <p:sldId id="940" r:id="rId8"/>
    <p:sldId id="1099" r:id="rId9"/>
    <p:sldId id="1093" r:id="rId10"/>
    <p:sldId id="1057" r:id="rId11"/>
    <p:sldId id="1070" r:id="rId12"/>
    <p:sldId id="1045" r:id="rId13"/>
    <p:sldId id="1098" r:id="rId14"/>
    <p:sldId id="1091" r:id="rId15"/>
    <p:sldId id="968" r:id="rId16"/>
  </p:sldIdLst>
  <p:sldSz cx="9875838" cy="7589838"/>
  <p:notesSz cx="9296400" cy="7010400"/>
  <p:defaultTextStyle>
    <a:defPPr>
      <a:defRPr lang="en-US"/>
    </a:defPPr>
    <a:lvl1pPr algn="l" rtl="0" eaLnBrk="0" fontAlgn="base" hangingPunct="0">
      <a:spcBef>
        <a:spcPct val="0"/>
      </a:spcBef>
      <a:spcAft>
        <a:spcPct val="0"/>
      </a:spcAft>
      <a:defRPr sz="1200" b="1" kern="1200">
        <a:solidFill>
          <a:schemeClr val="tx1"/>
        </a:solidFill>
        <a:latin typeface="Century Gothic" pitchFamily="34" charset="0"/>
        <a:ea typeface="MS PGothic" pitchFamily="34" charset="-128"/>
        <a:cs typeface="+mn-cs"/>
      </a:defRPr>
    </a:lvl1pPr>
    <a:lvl2pPr marL="457200" algn="l" rtl="0" eaLnBrk="0" fontAlgn="base" hangingPunct="0">
      <a:spcBef>
        <a:spcPct val="0"/>
      </a:spcBef>
      <a:spcAft>
        <a:spcPct val="0"/>
      </a:spcAft>
      <a:defRPr sz="1200" b="1" kern="1200">
        <a:solidFill>
          <a:schemeClr val="tx1"/>
        </a:solidFill>
        <a:latin typeface="Century Gothic" pitchFamily="34" charset="0"/>
        <a:ea typeface="MS PGothic" pitchFamily="34" charset="-128"/>
        <a:cs typeface="+mn-cs"/>
      </a:defRPr>
    </a:lvl2pPr>
    <a:lvl3pPr marL="914400" algn="l" rtl="0" eaLnBrk="0" fontAlgn="base" hangingPunct="0">
      <a:spcBef>
        <a:spcPct val="0"/>
      </a:spcBef>
      <a:spcAft>
        <a:spcPct val="0"/>
      </a:spcAft>
      <a:defRPr sz="1200" b="1" kern="1200">
        <a:solidFill>
          <a:schemeClr val="tx1"/>
        </a:solidFill>
        <a:latin typeface="Century Gothic" pitchFamily="34" charset="0"/>
        <a:ea typeface="MS PGothic" pitchFamily="34" charset="-128"/>
        <a:cs typeface="+mn-cs"/>
      </a:defRPr>
    </a:lvl3pPr>
    <a:lvl4pPr marL="1371600" algn="l" rtl="0" eaLnBrk="0" fontAlgn="base" hangingPunct="0">
      <a:spcBef>
        <a:spcPct val="0"/>
      </a:spcBef>
      <a:spcAft>
        <a:spcPct val="0"/>
      </a:spcAft>
      <a:defRPr sz="1200" b="1" kern="1200">
        <a:solidFill>
          <a:schemeClr val="tx1"/>
        </a:solidFill>
        <a:latin typeface="Century Gothic" pitchFamily="34" charset="0"/>
        <a:ea typeface="MS PGothic" pitchFamily="34" charset="-128"/>
        <a:cs typeface="+mn-cs"/>
      </a:defRPr>
    </a:lvl4pPr>
    <a:lvl5pPr marL="1828800" algn="l" rtl="0" eaLnBrk="0" fontAlgn="base" hangingPunct="0">
      <a:spcBef>
        <a:spcPct val="0"/>
      </a:spcBef>
      <a:spcAft>
        <a:spcPct val="0"/>
      </a:spcAft>
      <a:defRPr sz="1200" b="1" kern="1200">
        <a:solidFill>
          <a:schemeClr val="tx1"/>
        </a:solidFill>
        <a:latin typeface="Century Gothic" pitchFamily="34" charset="0"/>
        <a:ea typeface="MS PGothic" pitchFamily="34" charset="-128"/>
        <a:cs typeface="+mn-cs"/>
      </a:defRPr>
    </a:lvl5pPr>
    <a:lvl6pPr marL="2286000" algn="l" defTabSz="914400" rtl="0" eaLnBrk="1" latinLnBrk="0" hangingPunct="1">
      <a:defRPr sz="1200" b="1" kern="1200">
        <a:solidFill>
          <a:schemeClr val="tx1"/>
        </a:solidFill>
        <a:latin typeface="Century Gothic" pitchFamily="34" charset="0"/>
        <a:ea typeface="MS PGothic" pitchFamily="34" charset="-128"/>
        <a:cs typeface="+mn-cs"/>
      </a:defRPr>
    </a:lvl6pPr>
    <a:lvl7pPr marL="2743200" algn="l" defTabSz="914400" rtl="0" eaLnBrk="1" latinLnBrk="0" hangingPunct="1">
      <a:defRPr sz="1200" b="1" kern="1200">
        <a:solidFill>
          <a:schemeClr val="tx1"/>
        </a:solidFill>
        <a:latin typeface="Century Gothic" pitchFamily="34" charset="0"/>
        <a:ea typeface="MS PGothic" pitchFamily="34" charset="-128"/>
        <a:cs typeface="+mn-cs"/>
      </a:defRPr>
    </a:lvl7pPr>
    <a:lvl8pPr marL="3200400" algn="l" defTabSz="914400" rtl="0" eaLnBrk="1" latinLnBrk="0" hangingPunct="1">
      <a:defRPr sz="1200" b="1" kern="1200">
        <a:solidFill>
          <a:schemeClr val="tx1"/>
        </a:solidFill>
        <a:latin typeface="Century Gothic" pitchFamily="34" charset="0"/>
        <a:ea typeface="MS PGothic" pitchFamily="34" charset="-128"/>
        <a:cs typeface="+mn-cs"/>
      </a:defRPr>
    </a:lvl8pPr>
    <a:lvl9pPr marL="3657600" algn="l" defTabSz="914400" rtl="0" eaLnBrk="1" latinLnBrk="0" hangingPunct="1">
      <a:defRPr sz="1200" b="1" kern="1200">
        <a:solidFill>
          <a:schemeClr val="tx1"/>
        </a:solidFill>
        <a:latin typeface="Century Gothic"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008000"/>
    <a:srgbClr val="000099"/>
    <a:srgbClr val="FF3300"/>
    <a:srgbClr val="99FFCC"/>
    <a:srgbClr val="3399FF"/>
    <a:srgbClr val="CCFFCC"/>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996" y="84"/>
      </p:cViewPr>
      <p:guideLst>
        <p:guide orient="horz" pos="2391"/>
        <p:guide pos="311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4864"/>
    </p:cViewPr>
  </p:sorterViewPr>
  <p:notesViewPr>
    <p:cSldViewPr snapToGrid="0">
      <p:cViewPr varScale="1">
        <p:scale>
          <a:sx n="77" d="100"/>
          <a:sy n="77" d="100"/>
        </p:scale>
        <p:origin x="-876" y="-84"/>
      </p:cViewPr>
      <p:guideLst>
        <p:guide orient="horz" pos="2208"/>
        <p:guide pos="292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29075" cy="349250"/>
          </a:xfrm>
          <a:prstGeom prst="rect">
            <a:avLst/>
          </a:prstGeom>
          <a:noFill/>
          <a:ln w="9525">
            <a:noFill/>
            <a:miter lim="800000"/>
            <a:headEnd/>
            <a:tailEnd/>
          </a:ln>
          <a:effectLst/>
        </p:spPr>
        <p:txBody>
          <a:bodyPr vert="horz" wrap="square" lIns="94342" tIns="47170" rIns="94342" bIns="47170" numCol="1" anchor="t" anchorCtr="0" compatLnSpc="1">
            <a:prstTxWarp prst="textNoShape">
              <a:avLst/>
            </a:prstTxWarp>
          </a:bodyPr>
          <a:lstStyle>
            <a:lvl1pPr defTabSz="942598" eaLnBrk="1" hangingPunct="1">
              <a:defRPr sz="1300" b="0">
                <a:latin typeface="Times New Roman" pitchFamily="-110" charset="0"/>
                <a:ea typeface="+mn-ea"/>
                <a:cs typeface="+mn-cs"/>
              </a:defRPr>
            </a:lvl1pPr>
          </a:lstStyle>
          <a:p>
            <a:pPr>
              <a:defRPr/>
            </a:pPr>
            <a:endParaRPr lang="en-US"/>
          </a:p>
        </p:txBody>
      </p:sp>
      <p:sp>
        <p:nvSpPr>
          <p:cNvPr id="38915" name="Rectangle 3"/>
          <p:cNvSpPr>
            <a:spLocks noGrp="1" noChangeArrowheads="1"/>
          </p:cNvSpPr>
          <p:nvPr>
            <p:ph type="dt" sz="quarter" idx="1"/>
          </p:nvPr>
        </p:nvSpPr>
        <p:spPr bwMode="auto">
          <a:xfrm>
            <a:off x="5267325" y="0"/>
            <a:ext cx="4029075" cy="349250"/>
          </a:xfrm>
          <a:prstGeom prst="rect">
            <a:avLst/>
          </a:prstGeom>
          <a:noFill/>
          <a:ln w="9525">
            <a:noFill/>
            <a:miter lim="800000"/>
            <a:headEnd/>
            <a:tailEnd/>
          </a:ln>
          <a:effectLst/>
        </p:spPr>
        <p:txBody>
          <a:bodyPr vert="horz" wrap="square" lIns="94342" tIns="47170" rIns="94342" bIns="47170" numCol="1" anchor="t" anchorCtr="0" compatLnSpc="1">
            <a:prstTxWarp prst="textNoShape">
              <a:avLst/>
            </a:prstTxWarp>
          </a:bodyPr>
          <a:lstStyle>
            <a:lvl1pPr algn="r" defTabSz="942598" eaLnBrk="1" hangingPunct="1">
              <a:defRPr sz="1300" b="0">
                <a:latin typeface="Times New Roman" pitchFamily="-110" charset="0"/>
                <a:ea typeface="+mn-ea"/>
                <a:cs typeface="+mn-cs"/>
              </a:defRPr>
            </a:lvl1pPr>
          </a:lstStyle>
          <a:p>
            <a:pPr>
              <a:defRPr/>
            </a:pPr>
            <a:endParaRPr lang="en-US"/>
          </a:p>
        </p:txBody>
      </p:sp>
      <p:sp>
        <p:nvSpPr>
          <p:cNvPr id="38916" name="Rectangle 4"/>
          <p:cNvSpPr>
            <a:spLocks noGrp="1" noChangeArrowheads="1"/>
          </p:cNvSpPr>
          <p:nvPr>
            <p:ph type="ftr" sz="quarter" idx="2"/>
          </p:nvPr>
        </p:nvSpPr>
        <p:spPr bwMode="auto">
          <a:xfrm>
            <a:off x="0" y="6661150"/>
            <a:ext cx="4029075" cy="349250"/>
          </a:xfrm>
          <a:prstGeom prst="rect">
            <a:avLst/>
          </a:prstGeom>
          <a:noFill/>
          <a:ln w="9525">
            <a:noFill/>
            <a:miter lim="800000"/>
            <a:headEnd/>
            <a:tailEnd/>
          </a:ln>
          <a:effectLst/>
        </p:spPr>
        <p:txBody>
          <a:bodyPr vert="horz" wrap="square" lIns="94342" tIns="47170" rIns="94342" bIns="47170" numCol="1" anchor="b" anchorCtr="0" compatLnSpc="1">
            <a:prstTxWarp prst="textNoShape">
              <a:avLst/>
            </a:prstTxWarp>
          </a:bodyPr>
          <a:lstStyle>
            <a:lvl1pPr defTabSz="942598" eaLnBrk="1" hangingPunct="1">
              <a:defRPr sz="1300" b="0">
                <a:latin typeface="Times New Roman" pitchFamily="-110" charset="0"/>
                <a:ea typeface="+mn-ea"/>
                <a:cs typeface="+mn-cs"/>
              </a:defRPr>
            </a:lvl1pPr>
          </a:lstStyle>
          <a:p>
            <a:pPr>
              <a:defRPr/>
            </a:pPr>
            <a:endParaRPr lang="en-US"/>
          </a:p>
        </p:txBody>
      </p:sp>
      <p:sp>
        <p:nvSpPr>
          <p:cNvPr id="38917" name="Rectangle 5"/>
          <p:cNvSpPr>
            <a:spLocks noGrp="1" noChangeArrowheads="1"/>
          </p:cNvSpPr>
          <p:nvPr>
            <p:ph type="sldNum" sz="quarter" idx="3"/>
          </p:nvPr>
        </p:nvSpPr>
        <p:spPr bwMode="auto">
          <a:xfrm>
            <a:off x="5267325" y="6661150"/>
            <a:ext cx="4029075" cy="349250"/>
          </a:xfrm>
          <a:prstGeom prst="rect">
            <a:avLst/>
          </a:prstGeom>
          <a:noFill/>
          <a:ln w="9525">
            <a:noFill/>
            <a:miter lim="800000"/>
            <a:headEnd/>
            <a:tailEnd/>
          </a:ln>
          <a:effectLst/>
        </p:spPr>
        <p:txBody>
          <a:bodyPr vert="horz" wrap="square" lIns="94342" tIns="47170" rIns="94342" bIns="47170" numCol="1" anchor="b" anchorCtr="0" compatLnSpc="1">
            <a:prstTxWarp prst="textNoShape">
              <a:avLst/>
            </a:prstTxWarp>
          </a:bodyPr>
          <a:lstStyle>
            <a:lvl1pPr algn="r" defTabSz="941388" eaLnBrk="1" hangingPunct="1">
              <a:defRPr sz="1300" b="0">
                <a:latin typeface="Times New Roman" pitchFamily="18" charset="0"/>
              </a:defRPr>
            </a:lvl1pPr>
          </a:lstStyle>
          <a:p>
            <a:fld id="{201E3721-619C-4B52-88DF-A6680EC6AA28}"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4029075" cy="349250"/>
          </a:xfrm>
          <a:prstGeom prst="rect">
            <a:avLst/>
          </a:prstGeom>
          <a:noFill/>
          <a:ln w="9525">
            <a:noFill/>
            <a:miter lim="800000"/>
            <a:headEnd/>
            <a:tailEnd/>
          </a:ln>
          <a:effectLst/>
        </p:spPr>
        <p:txBody>
          <a:bodyPr vert="horz" wrap="square" lIns="94342" tIns="47170" rIns="94342" bIns="47170" numCol="1" anchor="t" anchorCtr="0" compatLnSpc="1">
            <a:prstTxWarp prst="textNoShape">
              <a:avLst/>
            </a:prstTxWarp>
          </a:bodyPr>
          <a:lstStyle>
            <a:lvl1pPr defTabSz="942598" eaLnBrk="1" hangingPunct="1">
              <a:defRPr sz="1300" b="0">
                <a:latin typeface="Times New Roman" pitchFamily="-110" charset="0"/>
                <a:ea typeface="+mn-ea"/>
                <a:cs typeface="+mn-cs"/>
              </a:defRPr>
            </a:lvl1pPr>
          </a:lstStyle>
          <a:p>
            <a:pPr>
              <a:defRPr/>
            </a:pPr>
            <a:endParaRPr lang="en-US"/>
          </a:p>
        </p:txBody>
      </p:sp>
      <p:sp>
        <p:nvSpPr>
          <p:cNvPr id="13315" name="Rectangle 3"/>
          <p:cNvSpPr>
            <a:spLocks noGrp="1" noChangeArrowheads="1"/>
          </p:cNvSpPr>
          <p:nvPr>
            <p:ph type="dt" idx="1"/>
          </p:nvPr>
        </p:nvSpPr>
        <p:spPr bwMode="auto">
          <a:xfrm>
            <a:off x="5267325" y="0"/>
            <a:ext cx="4029075" cy="349250"/>
          </a:xfrm>
          <a:prstGeom prst="rect">
            <a:avLst/>
          </a:prstGeom>
          <a:noFill/>
          <a:ln w="9525">
            <a:noFill/>
            <a:miter lim="800000"/>
            <a:headEnd/>
            <a:tailEnd/>
          </a:ln>
          <a:effectLst/>
        </p:spPr>
        <p:txBody>
          <a:bodyPr vert="horz" wrap="square" lIns="94342" tIns="47170" rIns="94342" bIns="47170" numCol="1" anchor="t" anchorCtr="0" compatLnSpc="1">
            <a:prstTxWarp prst="textNoShape">
              <a:avLst/>
            </a:prstTxWarp>
          </a:bodyPr>
          <a:lstStyle>
            <a:lvl1pPr algn="r" defTabSz="942598" eaLnBrk="1" hangingPunct="1">
              <a:defRPr sz="1300" b="0">
                <a:latin typeface="Times New Roman" pitchFamily="-110" charset="0"/>
                <a:ea typeface="+mn-ea"/>
                <a:cs typeface="+mn-cs"/>
              </a:defRPr>
            </a:lvl1pPr>
          </a:lstStyle>
          <a:p>
            <a:pPr>
              <a:defRPr/>
            </a:pPr>
            <a:endParaRPr lang="en-US"/>
          </a:p>
        </p:txBody>
      </p:sp>
      <p:sp>
        <p:nvSpPr>
          <p:cNvPr id="5124" name="Rectangle 4"/>
          <p:cNvSpPr>
            <a:spLocks noChangeArrowheads="1" noTextEdit="1"/>
          </p:cNvSpPr>
          <p:nvPr>
            <p:ph type="sldImg" idx="2"/>
          </p:nvPr>
        </p:nvSpPr>
        <p:spPr bwMode="auto">
          <a:xfrm>
            <a:off x="2940050" y="527050"/>
            <a:ext cx="3419475" cy="2628900"/>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1236663" y="3330575"/>
            <a:ext cx="6823075" cy="3152775"/>
          </a:xfrm>
          <a:prstGeom prst="rect">
            <a:avLst/>
          </a:prstGeom>
          <a:noFill/>
          <a:ln w="9525">
            <a:noFill/>
            <a:miter lim="800000"/>
            <a:headEnd/>
            <a:tailEnd/>
          </a:ln>
          <a:effectLst/>
        </p:spPr>
        <p:txBody>
          <a:bodyPr vert="horz" wrap="square" lIns="94342" tIns="47170" rIns="94342" bIns="4717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318" name="Rectangle 6"/>
          <p:cNvSpPr>
            <a:spLocks noGrp="1" noChangeArrowheads="1"/>
          </p:cNvSpPr>
          <p:nvPr>
            <p:ph type="ftr" sz="quarter" idx="4"/>
          </p:nvPr>
        </p:nvSpPr>
        <p:spPr bwMode="auto">
          <a:xfrm>
            <a:off x="0" y="6661150"/>
            <a:ext cx="4029075" cy="349250"/>
          </a:xfrm>
          <a:prstGeom prst="rect">
            <a:avLst/>
          </a:prstGeom>
          <a:noFill/>
          <a:ln w="9525">
            <a:noFill/>
            <a:miter lim="800000"/>
            <a:headEnd/>
            <a:tailEnd/>
          </a:ln>
          <a:effectLst/>
        </p:spPr>
        <p:txBody>
          <a:bodyPr vert="horz" wrap="square" lIns="94342" tIns="47170" rIns="94342" bIns="47170" numCol="1" anchor="b" anchorCtr="0" compatLnSpc="1">
            <a:prstTxWarp prst="textNoShape">
              <a:avLst/>
            </a:prstTxWarp>
          </a:bodyPr>
          <a:lstStyle>
            <a:lvl1pPr defTabSz="942598" eaLnBrk="1" hangingPunct="1">
              <a:defRPr sz="1300" b="0">
                <a:latin typeface="Times New Roman" pitchFamily="-110" charset="0"/>
                <a:ea typeface="+mn-ea"/>
                <a:cs typeface="+mn-cs"/>
              </a:defRPr>
            </a:lvl1pPr>
          </a:lstStyle>
          <a:p>
            <a:pPr>
              <a:defRPr/>
            </a:pPr>
            <a:endParaRPr lang="en-US"/>
          </a:p>
        </p:txBody>
      </p:sp>
      <p:sp>
        <p:nvSpPr>
          <p:cNvPr id="13319" name="Rectangle 7"/>
          <p:cNvSpPr>
            <a:spLocks noGrp="1" noChangeArrowheads="1"/>
          </p:cNvSpPr>
          <p:nvPr>
            <p:ph type="sldNum" sz="quarter" idx="5"/>
          </p:nvPr>
        </p:nvSpPr>
        <p:spPr bwMode="auto">
          <a:xfrm>
            <a:off x="5267325" y="6661150"/>
            <a:ext cx="4029075" cy="349250"/>
          </a:xfrm>
          <a:prstGeom prst="rect">
            <a:avLst/>
          </a:prstGeom>
          <a:noFill/>
          <a:ln w="9525">
            <a:noFill/>
            <a:miter lim="800000"/>
            <a:headEnd/>
            <a:tailEnd/>
          </a:ln>
          <a:effectLst/>
        </p:spPr>
        <p:txBody>
          <a:bodyPr vert="horz" wrap="square" lIns="94342" tIns="47170" rIns="94342" bIns="47170" numCol="1" anchor="b" anchorCtr="0" compatLnSpc="1">
            <a:prstTxWarp prst="textNoShape">
              <a:avLst/>
            </a:prstTxWarp>
          </a:bodyPr>
          <a:lstStyle>
            <a:lvl1pPr algn="r" defTabSz="941388" eaLnBrk="1" hangingPunct="1">
              <a:defRPr sz="1300" b="0">
                <a:latin typeface="Times New Roman" pitchFamily="18" charset="0"/>
              </a:defRPr>
            </a:lvl1pPr>
          </a:lstStyle>
          <a:p>
            <a:fld id="{BF056678-E764-41F1-A205-54C96462825B}"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10" charset="0"/>
        <a:ea typeface="MS PGothic" pitchFamily="34" charset="-128"/>
        <a:cs typeface="ＭＳ Ｐゴシック" pitchFamily="-106" charset="-128"/>
      </a:defRPr>
    </a:lvl1pPr>
    <a:lvl2pPr marL="457200" algn="l" rtl="0" eaLnBrk="0" fontAlgn="base" hangingPunct="0">
      <a:spcBef>
        <a:spcPct val="30000"/>
      </a:spcBef>
      <a:spcAft>
        <a:spcPct val="0"/>
      </a:spcAft>
      <a:defRPr sz="1200" kern="1200">
        <a:solidFill>
          <a:schemeClr val="tx1"/>
        </a:solidFill>
        <a:latin typeface="Times New Roman" pitchFamily="-110"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10"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10"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10"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7"/>
          <p:cNvSpPr>
            <a:spLocks noGrp="1" noChangeArrowheads="1"/>
          </p:cNvSpPr>
          <p:nvPr>
            <p:ph type="sldNum" sz="quarter" idx="5"/>
          </p:nvPr>
        </p:nvSpPr>
        <p:spPr>
          <a:noFill/>
        </p:spPr>
        <p:txBody>
          <a:bodyPr/>
          <a:lstStyle/>
          <a:p>
            <a:fld id="{F5C8C611-7B96-4BCD-8784-B8DD2EDE3856}" type="slidenum">
              <a:rPr lang="en-US"/>
              <a:pPr/>
              <a:t>0</a:t>
            </a:fld>
            <a:endParaRPr lang="en-US"/>
          </a:p>
        </p:txBody>
      </p:sp>
      <p:sp>
        <p:nvSpPr>
          <p:cNvPr id="7170" name="Rectangle 2"/>
          <p:cNvSpPr>
            <a:spLocks noChangeArrowheads="1" noTextEdit="1"/>
          </p:cNvSpPr>
          <p:nvPr>
            <p:ph type="sldImg"/>
          </p:nvPr>
        </p:nvSpPr>
        <p:spPr>
          <a:ln/>
        </p:spPr>
      </p:sp>
      <p:sp>
        <p:nvSpPr>
          <p:cNvPr id="7171"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p:spPr>
        <p:txBody>
          <a:bodyPr/>
          <a:lstStyle/>
          <a:p>
            <a:fld id="{B9DEA544-32F3-49E2-8426-D347E722531A}" type="slidenum">
              <a:rPr lang="en-US"/>
              <a:pPr/>
              <a:t>9</a:t>
            </a:fld>
            <a:endParaRPr lang="en-US"/>
          </a:p>
        </p:txBody>
      </p:sp>
      <p:sp>
        <p:nvSpPr>
          <p:cNvPr id="25602" name="Rectangle 2"/>
          <p:cNvSpPr>
            <a:spLocks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008DCFBA-C9AB-4F5A-AE00-8F1E849BFFD8}" type="slidenum">
              <a:rPr lang="en-US"/>
              <a:pPr/>
              <a:t>10</a:t>
            </a:fld>
            <a:endParaRPr lang="en-US"/>
          </a:p>
        </p:txBody>
      </p:sp>
      <p:sp>
        <p:nvSpPr>
          <p:cNvPr id="27650" name="Rectangle 2"/>
          <p:cNvSpPr>
            <a:spLocks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txBox="1">
            <a:spLocks noGrp="1" noChangeArrowheads="1"/>
          </p:cNvSpPr>
          <p:nvPr/>
        </p:nvSpPr>
        <p:spPr bwMode="auto">
          <a:xfrm>
            <a:off x="5267325" y="6661150"/>
            <a:ext cx="4029075" cy="349250"/>
          </a:xfrm>
          <a:prstGeom prst="rect">
            <a:avLst/>
          </a:prstGeom>
          <a:noFill/>
          <a:ln w="9525">
            <a:noFill/>
            <a:miter lim="800000"/>
            <a:headEnd/>
            <a:tailEnd/>
          </a:ln>
        </p:spPr>
        <p:txBody>
          <a:bodyPr lIns="94342" tIns="47170" rIns="94342" bIns="47170" anchor="b"/>
          <a:lstStyle/>
          <a:p>
            <a:pPr algn="r" defTabSz="941388" eaLnBrk="1" hangingPunct="1"/>
            <a:fld id="{B7AC9E7E-0446-4BC4-8B72-BD6BD33D7282}" type="slidenum">
              <a:rPr lang="en-US" sz="1300" b="0">
                <a:latin typeface="Times New Roman" pitchFamily="18" charset="0"/>
              </a:rPr>
              <a:pPr algn="r" defTabSz="941388" eaLnBrk="1" hangingPunct="1"/>
              <a:t>11</a:t>
            </a:fld>
            <a:endParaRPr lang="en-US" sz="1300" b="0">
              <a:latin typeface="Times New Roman" pitchFamily="18" charset="0"/>
            </a:endParaRPr>
          </a:p>
        </p:txBody>
      </p:sp>
      <p:sp>
        <p:nvSpPr>
          <p:cNvPr id="29698" name="Rectangle 2"/>
          <p:cNvSpPr>
            <a:spLocks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p:spPr>
        <p:txBody>
          <a:bodyPr/>
          <a:lstStyle/>
          <a:p>
            <a:fld id="{7DD5836E-8A2B-4ADB-865F-461CB1950B2A}" type="slidenum">
              <a:rPr lang="en-US"/>
              <a:pPr/>
              <a:t>12</a:t>
            </a:fld>
            <a:endParaRPr lang="en-US"/>
          </a:p>
        </p:txBody>
      </p:sp>
      <p:sp>
        <p:nvSpPr>
          <p:cNvPr id="31746" name="Rectangle 2"/>
          <p:cNvSpPr>
            <a:spLocks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p:spPr>
        <p:txBody>
          <a:bodyPr/>
          <a:lstStyle/>
          <a:p>
            <a:fld id="{09735508-9D65-4B9F-81C0-79E63B0ACD17}" type="slidenum">
              <a:rPr lang="en-US"/>
              <a:pPr/>
              <a:t>13</a:t>
            </a:fld>
            <a:endParaRPr lang="en-US"/>
          </a:p>
        </p:txBody>
      </p:sp>
      <p:sp>
        <p:nvSpPr>
          <p:cNvPr id="33794" name="Rectangle 2"/>
          <p:cNvSpPr>
            <a:spLocks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7"/>
          <p:cNvSpPr>
            <a:spLocks noGrp="1" noChangeArrowheads="1"/>
          </p:cNvSpPr>
          <p:nvPr>
            <p:ph type="sldNum" sz="quarter" idx="5"/>
          </p:nvPr>
        </p:nvSpPr>
        <p:spPr>
          <a:noFill/>
        </p:spPr>
        <p:txBody>
          <a:bodyPr/>
          <a:lstStyle/>
          <a:p>
            <a:fld id="{8E629455-E509-4E06-B9E3-2E0F877A8DA0}" type="slidenum">
              <a:rPr lang="en-US"/>
              <a:pPr/>
              <a:t>1</a:t>
            </a:fld>
            <a:endParaRPr lang="en-US"/>
          </a:p>
        </p:txBody>
      </p:sp>
      <p:sp>
        <p:nvSpPr>
          <p:cNvPr id="9218" name="Rectangle 2"/>
          <p:cNvSpPr>
            <a:spLocks noChangeArrowheads="1" noTextEdit="1"/>
          </p:cNvSpPr>
          <p:nvPr>
            <p:ph type="sldImg"/>
          </p:nvPr>
        </p:nvSpPr>
        <p:spPr>
          <a:ln/>
        </p:spPr>
      </p:sp>
      <p:sp>
        <p:nvSpPr>
          <p:cNvPr id="9219"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p:cNvSpPr>
            <a:spLocks noGrp="1" noChangeArrowheads="1"/>
          </p:cNvSpPr>
          <p:nvPr>
            <p:ph type="sldNum" sz="quarter" idx="5"/>
          </p:nvPr>
        </p:nvSpPr>
        <p:spPr>
          <a:noFill/>
        </p:spPr>
        <p:txBody>
          <a:bodyPr/>
          <a:lstStyle/>
          <a:p>
            <a:fld id="{BDD311F8-6DE7-46C1-8D73-99D912A155BD}" type="slidenum">
              <a:rPr lang="en-US"/>
              <a:pPr/>
              <a:t>2</a:t>
            </a:fld>
            <a:endParaRPr lang="en-US"/>
          </a:p>
        </p:txBody>
      </p:sp>
      <p:sp>
        <p:nvSpPr>
          <p:cNvPr id="11266" name="Rectangle 2"/>
          <p:cNvSpPr>
            <a:spLocks noChangeArrowheads="1" noTextEdit="1"/>
          </p:cNvSpPr>
          <p:nvPr>
            <p:ph type="sldImg"/>
          </p:nvPr>
        </p:nvSpPr>
        <p:spPr>
          <a:ln/>
        </p:spPr>
      </p:sp>
      <p:sp>
        <p:nvSpPr>
          <p:cNvPr id="11267"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p:cNvSpPr>
            <a:spLocks noGrp="1" noChangeArrowheads="1"/>
          </p:cNvSpPr>
          <p:nvPr>
            <p:ph type="sldNum" sz="quarter" idx="5"/>
          </p:nvPr>
        </p:nvSpPr>
        <p:spPr>
          <a:noFill/>
        </p:spPr>
        <p:txBody>
          <a:bodyPr/>
          <a:lstStyle/>
          <a:p>
            <a:fld id="{97BFDDF0-81D3-416C-9267-6F33E5C7BBC5}" type="slidenum">
              <a:rPr lang="en-US"/>
              <a:pPr/>
              <a:t>3</a:t>
            </a:fld>
            <a:endParaRPr lang="en-US"/>
          </a:p>
        </p:txBody>
      </p:sp>
      <p:sp>
        <p:nvSpPr>
          <p:cNvPr id="13314" name="Rectangle 2"/>
          <p:cNvSpPr>
            <a:spLocks noChangeArrowheads="1" noTextEdit="1"/>
          </p:cNvSpPr>
          <p:nvPr>
            <p:ph type="sldImg"/>
          </p:nvPr>
        </p:nvSpPr>
        <p:spPr>
          <a:ln/>
        </p:spPr>
      </p:sp>
      <p:sp>
        <p:nvSpPr>
          <p:cNvPr id="13315"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5442C3D0-09DA-4541-A5FD-34DA3C742D43}" type="slidenum">
              <a:rPr lang="en-US"/>
              <a:pPr/>
              <a:t>4</a:t>
            </a:fld>
            <a:endParaRPr lang="en-US"/>
          </a:p>
        </p:txBody>
      </p:sp>
      <p:sp>
        <p:nvSpPr>
          <p:cNvPr id="15362" name="Rectangle 2"/>
          <p:cNvSpPr>
            <a:spLocks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a:noFill/>
        </p:spPr>
        <p:txBody>
          <a:bodyPr/>
          <a:lstStyle/>
          <a:p>
            <a:fld id="{71FD9C8E-514C-46FE-8781-D3A8BC321C0E}" type="slidenum">
              <a:rPr lang="en-US"/>
              <a:pPr/>
              <a:t>5</a:t>
            </a:fld>
            <a:endParaRPr lang="en-US"/>
          </a:p>
        </p:txBody>
      </p:sp>
      <p:sp>
        <p:nvSpPr>
          <p:cNvPr id="17410" name="Rectangle 2"/>
          <p:cNvSpPr>
            <a:spLocks noChangeArrowheads="1" noTextEdit="1"/>
          </p:cNvSpPr>
          <p:nvPr>
            <p:ph type="sldImg"/>
          </p:nvPr>
        </p:nvSpPr>
        <p:spPr>
          <a:solidFill>
            <a:srgbClr val="FFFFFF"/>
          </a:solidFill>
          <a:ln/>
        </p:spPr>
      </p:sp>
      <p:sp>
        <p:nvSpPr>
          <p:cNvPr id="17411" name="Rectangle 3"/>
          <p:cNvSpPr>
            <a:spLocks noChangeArrowheads="1"/>
          </p:cNvSpPr>
          <p:nvPr>
            <p:ph type="body" idx="1"/>
          </p:nvPr>
        </p:nvSpPr>
        <p:spPr>
          <a:solidFill>
            <a:srgbClr val="FFFFFF"/>
          </a:solidFill>
          <a:ln>
            <a:solidFill>
              <a:srgbClr val="000000"/>
            </a:solidFill>
          </a:ln>
        </p:spPr>
        <p:txBody>
          <a:bodyPr lIns="92193" tIns="46097" rIns="92193" bIns="46097"/>
          <a:lstStyle/>
          <a:p>
            <a:pPr eaLnBrk="1" hangingPunct="1"/>
            <a:endParaRPr lang="en-US"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p:spPr>
        <p:txBody>
          <a:bodyPr/>
          <a:lstStyle/>
          <a:p>
            <a:fld id="{D3436879-AF0C-4B08-AB9C-F8751C40A564}" type="slidenum">
              <a:rPr lang="en-US"/>
              <a:pPr/>
              <a:t>6</a:t>
            </a:fld>
            <a:endParaRPr lang="en-US"/>
          </a:p>
        </p:txBody>
      </p:sp>
      <p:sp>
        <p:nvSpPr>
          <p:cNvPr id="19458" name="Rectangle 2"/>
          <p:cNvSpPr>
            <a:spLocks noChangeArrowheads="1" noTextEdit="1"/>
          </p:cNvSpPr>
          <p:nvPr>
            <p:ph type="sldImg"/>
          </p:nvPr>
        </p:nvSpPr>
        <p:spPr>
          <a:solidFill>
            <a:srgbClr val="FFFFFF"/>
          </a:solidFill>
          <a:ln/>
        </p:spPr>
      </p:sp>
      <p:sp>
        <p:nvSpPr>
          <p:cNvPr id="19459" name="Rectangle 3"/>
          <p:cNvSpPr>
            <a:spLocks noChangeArrowheads="1"/>
          </p:cNvSpPr>
          <p:nvPr>
            <p:ph type="body" idx="1"/>
          </p:nvPr>
        </p:nvSpPr>
        <p:spPr>
          <a:solidFill>
            <a:srgbClr val="FFFFFF"/>
          </a:solidFill>
          <a:ln>
            <a:solidFill>
              <a:srgbClr val="000000"/>
            </a:solidFill>
          </a:ln>
        </p:spPr>
        <p:txBody>
          <a:bodyPr lIns="92193" tIns="46097" rIns="92193" bIns="46097"/>
          <a:lstStyle/>
          <a:p>
            <a:pPr eaLnBrk="1" hangingPunct="1"/>
            <a:endParaRPr lang="en-US"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txBox="1">
            <a:spLocks noGrp="1" noChangeArrowheads="1"/>
          </p:cNvSpPr>
          <p:nvPr/>
        </p:nvSpPr>
        <p:spPr bwMode="auto">
          <a:xfrm>
            <a:off x="5267325" y="6661150"/>
            <a:ext cx="4029075" cy="349250"/>
          </a:xfrm>
          <a:prstGeom prst="rect">
            <a:avLst/>
          </a:prstGeom>
          <a:noFill/>
          <a:ln w="9525">
            <a:noFill/>
            <a:miter lim="800000"/>
            <a:headEnd/>
            <a:tailEnd/>
          </a:ln>
        </p:spPr>
        <p:txBody>
          <a:bodyPr lIns="94342" tIns="47170" rIns="94342" bIns="47170" anchor="b"/>
          <a:lstStyle/>
          <a:p>
            <a:pPr algn="r" defTabSz="941388" eaLnBrk="1" hangingPunct="1"/>
            <a:fld id="{4A361A5A-8D61-4DDC-BA71-D5B35B339943}" type="slidenum">
              <a:rPr lang="en-US" sz="1300" b="0">
                <a:latin typeface="Times New Roman" pitchFamily="18" charset="0"/>
              </a:rPr>
              <a:pPr algn="r" defTabSz="941388" eaLnBrk="1" hangingPunct="1"/>
              <a:t>7</a:t>
            </a:fld>
            <a:endParaRPr lang="en-US" sz="1300" b="0">
              <a:latin typeface="Times New Roman" pitchFamily="18" charset="0"/>
            </a:endParaRPr>
          </a:p>
        </p:txBody>
      </p:sp>
      <p:sp>
        <p:nvSpPr>
          <p:cNvPr id="21506" name="Rectangle 2"/>
          <p:cNvSpPr>
            <a:spLocks noChangeArrowheads="1" noTextEdit="1"/>
          </p:cNvSpPr>
          <p:nvPr>
            <p:ph type="sldImg"/>
          </p:nvPr>
        </p:nvSpPr>
        <p:spPr>
          <a:solidFill>
            <a:srgbClr val="FFFFFF"/>
          </a:solidFill>
          <a:ln/>
        </p:spPr>
      </p:sp>
      <p:sp>
        <p:nvSpPr>
          <p:cNvPr id="21507" name="Rectangle 3"/>
          <p:cNvSpPr>
            <a:spLocks noChangeArrowheads="1"/>
          </p:cNvSpPr>
          <p:nvPr>
            <p:ph type="body" idx="1"/>
          </p:nvPr>
        </p:nvSpPr>
        <p:spPr>
          <a:solidFill>
            <a:srgbClr val="FFFFFF"/>
          </a:solidFill>
          <a:ln>
            <a:solidFill>
              <a:srgbClr val="000000"/>
            </a:solidFill>
          </a:ln>
        </p:spPr>
        <p:txBody>
          <a:bodyPr lIns="92193" tIns="46097" rIns="92193" bIns="46097"/>
          <a:lstStyle/>
          <a:p>
            <a:pPr eaLnBrk="1" hangingPunct="1"/>
            <a:endParaRPr lang="en-US"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p:spPr>
        <p:txBody>
          <a:bodyPr/>
          <a:lstStyle/>
          <a:p>
            <a:fld id="{D919E6DB-CE93-4609-A079-9F87E668A2DB}" type="slidenum">
              <a:rPr lang="en-US"/>
              <a:pPr/>
              <a:t>8</a:t>
            </a:fld>
            <a:endParaRPr lang="en-US"/>
          </a:p>
        </p:txBody>
      </p:sp>
      <p:sp>
        <p:nvSpPr>
          <p:cNvPr id="23554" name="Rectangle 2"/>
          <p:cNvSpPr>
            <a:spLocks noChangeArrowheads="1" noTextEdit="1"/>
          </p:cNvSpPr>
          <p:nvPr>
            <p:ph type="sldImg"/>
          </p:nvPr>
        </p:nvSpPr>
        <p:spPr>
          <a:ln/>
        </p:spPr>
      </p:sp>
      <p:sp>
        <p:nvSpPr>
          <p:cNvPr id="23555"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1363" y="2357438"/>
            <a:ext cx="8393112" cy="162718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481138" y="4300538"/>
            <a:ext cx="6913562" cy="193992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93713" y="303213"/>
            <a:ext cx="8888412" cy="1265237"/>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493713" y="1771650"/>
            <a:ext cx="8888412" cy="50085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1213" y="303213"/>
            <a:ext cx="2220912" cy="647700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3713" y="303213"/>
            <a:ext cx="6515100" cy="64770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0" y="125413"/>
            <a:ext cx="9947275" cy="9318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1485827" name="Rectangle 3"/>
          <p:cNvSpPr>
            <a:spLocks noGrp="1" noChangeArrowheads="1"/>
          </p:cNvSpPr>
          <p:nvPr>
            <p:ph type="subTitle" idx="1"/>
          </p:nvPr>
        </p:nvSpPr>
        <p:spPr bwMode="auto">
          <a:xfrm>
            <a:off x="1417638" y="282575"/>
            <a:ext cx="8888412" cy="338138"/>
          </a:xfrm>
          <a:prstGeom prst="rect">
            <a:avLst/>
          </a:prstGeom>
          <a:noFill/>
          <a:ln>
            <a:miter lim="800000"/>
            <a:headEnd/>
            <a:tailEnd/>
          </a:ln>
        </p:spPr>
        <p:txBody>
          <a:bodyPr vert="horz" wrap="square" lIns="0" tIns="49889" rIns="0" bIns="49889" numCol="1" anchor="t" anchorCtr="0" compatLnSpc="1">
            <a:prstTxWarp prst="textNoShape">
              <a:avLst/>
            </a:prstTxWarp>
          </a:bodyPr>
          <a:lstStyle>
            <a:lvl1pPr marL="0" indent="0">
              <a:buFontTx/>
              <a:buNone/>
              <a:defRPr sz="2800">
                <a:solidFill>
                  <a:srgbClr val="000099"/>
                </a:solidFill>
                <a:latin typeface="Century Gothic" pitchFamily="-110" charset="0"/>
              </a:defRPr>
            </a:lvl1pPr>
          </a:lstStyle>
          <a:p>
            <a:r>
              <a:rPr lang="en-US"/>
              <a:t>Click to edit Master subtitle style</a:t>
            </a:r>
          </a:p>
        </p:txBody>
      </p:sp>
      <p:sp>
        <p:nvSpPr>
          <p:cNvPr id="1485828" name="Rectangle 4"/>
          <p:cNvSpPr>
            <a:spLocks noGrp="1" noChangeArrowheads="1"/>
          </p:cNvSpPr>
          <p:nvPr>
            <p:ph type="ctrTitle" sz="quarter"/>
          </p:nvPr>
        </p:nvSpPr>
        <p:spPr bwMode="auto">
          <a:xfrm>
            <a:off x="1543050" y="1250950"/>
            <a:ext cx="7699375" cy="338138"/>
          </a:xfrm>
          <a:prstGeom prst="rect">
            <a:avLst/>
          </a:prstGeom>
          <a:noFill/>
          <a:ln>
            <a:miter lim="800000"/>
            <a:headEnd/>
            <a:tailEnd/>
          </a:ln>
        </p:spPr>
        <p:txBody>
          <a:bodyPr vert="horz" wrap="square" lIns="0" tIns="49889" rIns="0" bIns="49889" numCol="1" anchor="t" anchorCtr="0" compatLnSpc="1">
            <a:prstTxWarp prst="textNoShape">
              <a:avLst/>
            </a:prstTxWarp>
          </a:bodyPr>
          <a:lstStyle>
            <a:lvl1pPr>
              <a:defRPr/>
            </a:lvl1pPr>
          </a:lstStyle>
          <a:p>
            <a:r>
              <a:rPr lang="en-US"/>
              <a:t>Click to edit Master title style</a:t>
            </a:r>
          </a:p>
        </p:txBody>
      </p:sp>
      <p:sp>
        <p:nvSpPr>
          <p:cNvPr id="5" name="Rectangle 2"/>
          <p:cNvSpPr>
            <a:spLocks noGrp="1" noChangeArrowheads="1"/>
          </p:cNvSpPr>
          <p:nvPr>
            <p:ph type="ftr" sz="quarter" idx="10"/>
          </p:nvPr>
        </p:nvSpPr>
        <p:spPr/>
        <p:txBody>
          <a:bodyPr/>
          <a:lstStyle>
            <a:lvl1pPr>
              <a:defRPr/>
            </a:lvl1pPr>
          </a:lstStyle>
          <a:p>
            <a:r>
              <a:rPr lang="en-US"/>
              <a:t>SSPEED Conference • Upper West Side of Galveston Bay Workshop • April 11, 2012  •  Page </a:t>
            </a:r>
            <a:fld id="{818AE604-477F-4FA2-9CFF-07066FD17FB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3713" y="303213"/>
            <a:ext cx="8888412" cy="1265237"/>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493713" y="1771650"/>
            <a:ext cx="8888412" cy="50085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79463" y="4876800"/>
            <a:ext cx="8394700" cy="1508125"/>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79463" y="3216275"/>
            <a:ext cx="8394700" cy="1660525"/>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3713" y="303213"/>
            <a:ext cx="8888412" cy="1265237"/>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93713" y="1771650"/>
            <a:ext cx="4367212" cy="50085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13325" y="1771650"/>
            <a:ext cx="4368800" cy="50085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3713" y="303213"/>
            <a:ext cx="8888412" cy="1265237"/>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3713" y="1698625"/>
            <a:ext cx="4364037" cy="708025"/>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3713" y="2406650"/>
            <a:ext cx="4364037" cy="4373563"/>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16500" y="1698625"/>
            <a:ext cx="4365625" cy="708025"/>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6500" y="2406650"/>
            <a:ext cx="4365625" cy="4373563"/>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3713" y="303213"/>
            <a:ext cx="8888412" cy="1265237"/>
          </a:xfrm>
          <a:prstGeom prst="rect">
            <a:avLst/>
          </a:prstGeom>
        </p:spPr>
        <p:txBody>
          <a:bodyPr vert="horz"/>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3713" y="301625"/>
            <a:ext cx="3249612" cy="1285875"/>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60800" y="301625"/>
            <a:ext cx="5521325" cy="6478588"/>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3713" y="1587500"/>
            <a:ext cx="3249612" cy="519271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35163" y="5313363"/>
            <a:ext cx="5926137" cy="627062"/>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35163" y="677863"/>
            <a:ext cx="5926137" cy="4554537"/>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935163" y="5940425"/>
            <a:ext cx="5926137" cy="890588"/>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ＭＳ Ｐゴシック" charset="0"/>
        </a:defRPr>
      </a:lvl1pPr>
      <a:lvl2pPr algn="ctr" rtl="0" eaLnBrk="0" fontAlgn="base" hangingPunct="0">
        <a:spcBef>
          <a:spcPct val="0"/>
        </a:spcBef>
        <a:spcAft>
          <a:spcPct val="0"/>
        </a:spcAft>
        <a:defRPr sz="4400">
          <a:solidFill>
            <a:schemeClr val="tx2"/>
          </a:solidFill>
          <a:latin typeface="Arial" pitchFamily="-106" charset="0"/>
          <a:ea typeface="MS PGothic" pitchFamily="34" charset="-128"/>
          <a:cs typeface="ＭＳ Ｐゴシック" charset="0"/>
        </a:defRPr>
      </a:lvl2pPr>
      <a:lvl3pPr algn="ctr" rtl="0" eaLnBrk="0" fontAlgn="base" hangingPunct="0">
        <a:spcBef>
          <a:spcPct val="0"/>
        </a:spcBef>
        <a:spcAft>
          <a:spcPct val="0"/>
        </a:spcAft>
        <a:defRPr sz="4400">
          <a:solidFill>
            <a:schemeClr val="tx2"/>
          </a:solidFill>
          <a:latin typeface="Arial" pitchFamily="-106" charset="0"/>
          <a:ea typeface="MS PGothic" pitchFamily="34" charset="-128"/>
          <a:cs typeface="ＭＳ Ｐゴシック" charset="0"/>
        </a:defRPr>
      </a:lvl3pPr>
      <a:lvl4pPr algn="ctr" rtl="0" eaLnBrk="0" fontAlgn="base" hangingPunct="0">
        <a:spcBef>
          <a:spcPct val="0"/>
        </a:spcBef>
        <a:spcAft>
          <a:spcPct val="0"/>
        </a:spcAft>
        <a:defRPr sz="4400">
          <a:solidFill>
            <a:schemeClr val="tx2"/>
          </a:solidFill>
          <a:latin typeface="Arial" pitchFamily="-106" charset="0"/>
          <a:ea typeface="MS PGothic" pitchFamily="34" charset="-128"/>
          <a:cs typeface="ＭＳ Ｐゴシック" charset="0"/>
        </a:defRPr>
      </a:lvl4pPr>
      <a:lvl5pPr algn="ctr" rtl="0" eaLnBrk="0" fontAlgn="base" hangingPunct="0">
        <a:spcBef>
          <a:spcPct val="0"/>
        </a:spcBef>
        <a:spcAft>
          <a:spcPct val="0"/>
        </a:spcAft>
        <a:defRPr sz="4400">
          <a:solidFill>
            <a:schemeClr val="tx2"/>
          </a:solidFill>
          <a:latin typeface="Arial" pitchFamily="-106" charset="0"/>
          <a:ea typeface="MS PGothic" pitchFamily="34" charset="-128"/>
          <a:cs typeface="ＭＳ Ｐゴシック" charset="0"/>
        </a:defRPr>
      </a:lvl5pPr>
      <a:lvl6pPr marL="457200" algn="ctr" rtl="0" fontAlgn="base">
        <a:spcBef>
          <a:spcPct val="0"/>
        </a:spcBef>
        <a:spcAft>
          <a:spcPct val="0"/>
        </a:spcAft>
        <a:defRPr sz="4400">
          <a:solidFill>
            <a:schemeClr val="tx2"/>
          </a:solidFill>
          <a:latin typeface="Arial" pitchFamily="-106" charset="0"/>
        </a:defRPr>
      </a:lvl6pPr>
      <a:lvl7pPr marL="914400" algn="ctr" rtl="0" fontAlgn="base">
        <a:spcBef>
          <a:spcPct val="0"/>
        </a:spcBef>
        <a:spcAft>
          <a:spcPct val="0"/>
        </a:spcAft>
        <a:defRPr sz="4400">
          <a:solidFill>
            <a:schemeClr val="tx2"/>
          </a:solidFill>
          <a:latin typeface="Arial" pitchFamily="-106" charset="0"/>
        </a:defRPr>
      </a:lvl7pPr>
      <a:lvl8pPr marL="1371600" algn="ctr" rtl="0" fontAlgn="base">
        <a:spcBef>
          <a:spcPct val="0"/>
        </a:spcBef>
        <a:spcAft>
          <a:spcPct val="0"/>
        </a:spcAft>
        <a:defRPr sz="4400">
          <a:solidFill>
            <a:schemeClr val="tx2"/>
          </a:solidFill>
          <a:latin typeface="Arial" pitchFamily="-106" charset="0"/>
        </a:defRPr>
      </a:lvl8pPr>
      <a:lvl9pPr marL="1828800" algn="ctr" rtl="0" fontAlgn="base">
        <a:spcBef>
          <a:spcPct val="0"/>
        </a:spcBef>
        <a:spcAft>
          <a:spcPct val="0"/>
        </a:spcAft>
        <a:defRPr sz="4400">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06"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06"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06"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2"/>
          <p:cNvSpPr>
            <a:spLocks noGrp="1" noChangeArrowheads="1"/>
          </p:cNvSpPr>
          <p:nvPr>
            <p:ph type="ftr" sz="quarter" idx="3"/>
          </p:nvPr>
        </p:nvSpPr>
        <p:spPr bwMode="auto">
          <a:xfrm>
            <a:off x="493713" y="7213600"/>
            <a:ext cx="8888412" cy="338138"/>
          </a:xfrm>
          <a:prstGeom prst="rect">
            <a:avLst/>
          </a:prstGeom>
          <a:noFill/>
          <a:ln>
            <a:miter lim="800000"/>
            <a:headEnd/>
            <a:tailEnd/>
          </a:ln>
        </p:spPr>
        <p:txBody>
          <a:bodyPr vert="horz" wrap="square" lIns="0" tIns="0" rIns="0" bIns="0" numCol="1" anchor="t" anchorCtr="0" compatLnSpc="1">
            <a:prstTxWarp prst="textNoShape">
              <a:avLst/>
            </a:prstTxWarp>
          </a:bodyPr>
          <a:lstStyle>
            <a:lvl1pPr algn="ctr" eaLnBrk="1" hangingPunct="1">
              <a:defRPr sz="1000" b="0">
                <a:solidFill>
                  <a:srgbClr val="3E41A1"/>
                </a:solidFill>
                <a:cs typeface="Arial" pitchFamily="34" charset="0"/>
              </a:defRPr>
            </a:lvl1pPr>
          </a:lstStyle>
          <a:p>
            <a:r>
              <a:rPr lang="en-US"/>
              <a:t>SSPEED Conference • Upper West Side of Galveston Bay Workshop • April 11, 2012  •  Page </a:t>
            </a:r>
            <a:fld id="{43941445-8878-488C-9F46-798CB3AEE83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937" r:id="rId1"/>
  </p:sldLayoutIdLst>
  <p:txStyles>
    <p:titleStyle>
      <a:lvl1pPr algn="l" defTabSz="998538" rtl="0" eaLnBrk="0" fontAlgn="base" hangingPunct="0">
        <a:spcBef>
          <a:spcPct val="0"/>
        </a:spcBef>
        <a:spcAft>
          <a:spcPct val="0"/>
        </a:spcAft>
        <a:defRPr sz="1100" b="1" i="1">
          <a:solidFill>
            <a:schemeClr val="tx2"/>
          </a:solidFill>
          <a:latin typeface="Arial" charset="0"/>
          <a:ea typeface="MS PGothic" pitchFamily="34" charset="-128"/>
          <a:cs typeface="+mj-cs"/>
        </a:defRPr>
      </a:lvl1pPr>
      <a:lvl2pPr algn="l" defTabSz="998538" rtl="0" eaLnBrk="0" fontAlgn="base" hangingPunct="0">
        <a:spcBef>
          <a:spcPct val="0"/>
        </a:spcBef>
        <a:spcAft>
          <a:spcPct val="0"/>
        </a:spcAft>
        <a:defRPr sz="1100" b="1" i="1">
          <a:solidFill>
            <a:schemeClr val="tx2"/>
          </a:solidFill>
          <a:latin typeface="Arial" pitchFamily="-110" charset="0"/>
          <a:ea typeface="MS PGothic" pitchFamily="34" charset="-128"/>
          <a:cs typeface="ＭＳ Ｐゴシック" pitchFamily="-106" charset="-128"/>
        </a:defRPr>
      </a:lvl2pPr>
      <a:lvl3pPr algn="l" defTabSz="998538" rtl="0" eaLnBrk="0" fontAlgn="base" hangingPunct="0">
        <a:spcBef>
          <a:spcPct val="0"/>
        </a:spcBef>
        <a:spcAft>
          <a:spcPct val="0"/>
        </a:spcAft>
        <a:defRPr sz="1100" b="1" i="1">
          <a:solidFill>
            <a:schemeClr val="tx2"/>
          </a:solidFill>
          <a:latin typeface="Arial" pitchFamily="-110" charset="0"/>
          <a:ea typeface="MS PGothic" pitchFamily="34" charset="-128"/>
          <a:cs typeface="ＭＳ Ｐゴシック" pitchFamily="-106" charset="-128"/>
        </a:defRPr>
      </a:lvl3pPr>
      <a:lvl4pPr algn="l" defTabSz="998538" rtl="0" eaLnBrk="0" fontAlgn="base" hangingPunct="0">
        <a:spcBef>
          <a:spcPct val="0"/>
        </a:spcBef>
        <a:spcAft>
          <a:spcPct val="0"/>
        </a:spcAft>
        <a:defRPr sz="1100" b="1" i="1">
          <a:solidFill>
            <a:schemeClr val="tx2"/>
          </a:solidFill>
          <a:latin typeface="Arial" pitchFamily="-110" charset="0"/>
          <a:ea typeface="MS PGothic" pitchFamily="34" charset="-128"/>
          <a:cs typeface="ＭＳ Ｐゴシック" pitchFamily="-106" charset="-128"/>
        </a:defRPr>
      </a:lvl4pPr>
      <a:lvl5pPr algn="l" defTabSz="998538" rtl="0" eaLnBrk="0" fontAlgn="base" hangingPunct="0">
        <a:spcBef>
          <a:spcPct val="0"/>
        </a:spcBef>
        <a:spcAft>
          <a:spcPct val="0"/>
        </a:spcAft>
        <a:defRPr sz="1100" b="1" i="1">
          <a:solidFill>
            <a:schemeClr val="tx2"/>
          </a:solidFill>
          <a:latin typeface="Arial" pitchFamily="-110" charset="0"/>
          <a:ea typeface="MS PGothic" pitchFamily="34" charset="-128"/>
          <a:cs typeface="ＭＳ Ｐゴシック" pitchFamily="-106" charset="-128"/>
        </a:defRPr>
      </a:lvl5pPr>
      <a:lvl6pPr marL="457200" algn="l" defTabSz="998538" rtl="0" fontAlgn="base">
        <a:spcBef>
          <a:spcPct val="0"/>
        </a:spcBef>
        <a:spcAft>
          <a:spcPct val="0"/>
        </a:spcAft>
        <a:defRPr sz="1100" b="1" i="1">
          <a:solidFill>
            <a:schemeClr val="tx2"/>
          </a:solidFill>
          <a:latin typeface="Arial" pitchFamily="-110" charset="0"/>
        </a:defRPr>
      </a:lvl6pPr>
      <a:lvl7pPr marL="914400" algn="l" defTabSz="998538" rtl="0" fontAlgn="base">
        <a:spcBef>
          <a:spcPct val="0"/>
        </a:spcBef>
        <a:spcAft>
          <a:spcPct val="0"/>
        </a:spcAft>
        <a:defRPr sz="1100" b="1" i="1">
          <a:solidFill>
            <a:schemeClr val="tx2"/>
          </a:solidFill>
          <a:latin typeface="Arial" pitchFamily="-110" charset="0"/>
        </a:defRPr>
      </a:lvl7pPr>
      <a:lvl8pPr marL="1371600" algn="l" defTabSz="998538" rtl="0" fontAlgn="base">
        <a:spcBef>
          <a:spcPct val="0"/>
        </a:spcBef>
        <a:spcAft>
          <a:spcPct val="0"/>
        </a:spcAft>
        <a:defRPr sz="1100" b="1" i="1">
          <a:solidFill>
            <a:schemeClr val="tx2"/>
          </a:solidFill>
          <a:latin typeface="Arial" pitchFamily="-110" charset="0"/>
        </a:defRPr>
      </a:lvl8pPr>
      <a:lvl9pPr marL="1828800" algn="l" defTabSz="998538" rtl="0" fontAlgn="base">
        <a:spcBef>
          <a:spcPct val="0"/>
        </a:spcBef>
        <a:spcAft>
          <a:spcPct val="0"/>
        </a:spcAft>
        <a:defRPr sz="1100" b="1" i="1">
          <a:solidFill>
            <a:schemeClr val="tx2"/>
          </a:solidFill>
          <a:latin typeface="Arial" pitchFamily="-110" charset="0"/>
        </a:defRPr>
      </a:lvl9pPr>
    </p:titleStyle>
    <p:bodyStyle>
      <a:lvl1pPr marL="374650" indent="-374650" algn="l" defTabSz="998538" rtl="0" eaLnBrk="0" fontAlgn="base" hangingPunct="0">
        <a:spcBef>
          <a:spcPct val="20000"/>
        </a:spcBef>
        <a:spcAft>
          <a:spcPct val="0"/>
        </a:spcAft>
        <a:buChar char="•"/>
        <a:defRPr sz="3500">
          <a:solidFill>
            <a:schemeClr val="tx1"/>
          </a:solidFill>
          <a:latin typeface="Arial" charset="0"/>
          <a:ea typeface="MS PGothic" pitchFamily="34" charset="-128"/>
          <a:cs typeface="+mn-cs"/>
        </a:defRPr>
      </a:lvl1pPr>
      <a:lvl2pPr marL="809625" indent="-311150" algn="l" defTabSz="998538" rtl="0" eaLnBrk="0" fontAlgn="base" hangingPunct="0">
        <a:spcBef>
          <a:spcPct val="20000"/>
        </a:spcBef>
        <a:spcAft>
          <a:spcPct val="0"/>
        </a:spcAft>
        <a:buChar char="–"/>
        <a:defRPr sz="3000">
          <a:solidFill>
            <a:schemeClr val="tx1"/>
          </a:solidFill>
          <a:latin typeface="Arial" charset="0"/>
          <a:ea typeface="MS PGothic" pitchFamily="34" charset="-128"/>
        </a:defRPr>
      </a:lvl2pPr>
      <a:lvl3pPr marL="1247775" indent="-249238" algn="l" defTabSz="998538" rtl="0" eaLnBrk="0" fontAlgn="base" hangingPunct="0">
        <a:spcBef>
          <a:spcPct val="20000"/>
        </a:spcBef>
        <a:spcAft>
          <a:spcPct val="0"/>
        </a:spcAft>
        <a:buChar char="•"/>
        <a:defRPr sz="2600">
          <a:solidFill>
            <a:schemeClr val="tx1"/>
          </a:solidFill>
          <a:latin typeface="Arial" charset="0"/>
          <a:ea typeface="MS PGothic" pitchFamily="34" charset="-128"/>
        </a:defRPr>
      </a:lvl3pPr>
      <a:lvl4pPr marL="1746250" indent="-249238" algn="l" defTabSz="998538" rtl="0" eaLnBrk="0" fontAlgn="base" hangingPunct="0">
        <a:spcBef>
          <a:spcPct val="20000"/>
        </a:spcBef>
        <a:spcAft>
          <a:spcPct val="0"/>
        </a:spcAft>
        <a:buChar char="–"/>
        <a:defRPr sz="2200">
          <a:solidFill>
            <a:schemeClr val="tx1"/>
          </a:solidFill>
          <a:latin typeface="Arial" charset="0"/>
          <a:ea typeface="MS PGothic" pitchFamily="34" charset="-128"/>
        </a:defRPr>
      </a:lvl4pPr>
      <a:lvl5pPr marL="2244725" indent="-247650" algn="l" defTabSz="998538" rtl="0" eaLnBrk="0" fontAlgn="base" hangingPunct="0">
        <a:spcBef>
          <a:spcPct val="20000"/>
        </a:spcBef>
        <a:spcAft>
          <a:spcPct val="0"/>
        </a:spcAft>
        <a:buChar char="»"/>
        <a:defRPr sz="2200">
          <a:solidFill>
            <a:schemeClr val="tx1"/>
          </a:solidFill>
          <a:latin typeface="Arial" charset="0"/>
          <a:ea typeface="MS PGothic" pitchFamily="34" charset="-128"/>
        </a:defRPr>
      </a:lvl5pPr>
      <a:lvl6pPr marL="2701925" indent="-247650" algn="l" defTabSz="998538" rtl="0" fontAlgn="base">
        <a:spcBef>
          <a:spcPct val="20000"/>
        </a:spcBef>
        <a:spcAft>
          <a:spcPct val="0"/>
        </a:spcAft>
        <a:buChar char="»"/>
        <a:defRPr sz="2200">
          <a:solidFill>
            <a:schemeClr val="tx1"/>
          </a:solidFill>
          <a:latin typeface="+mn-lt"/>
          <a:ea typeface="+mn-ea"/>
        </a:defRPr>
      </a:lvl6pPr>
      <a:lvl7pPr marL="3159125" indent="-247650" algn="l" defTabSz="998538" rtl="0" fontAlgn="base">
        <a:spcBef>
          <a:spcPct val="20000"/>
        </a:spcBef>
        <a:spcAft>
          <a:spcPct val="0"/>
        </a:spcAft>
        <a:buChar char="»"/>
        <a:defRPr sz="2200">
          <a:solidFill>
            <a:schemeClr val="tx1"/>
          </a:solidFill>
          <a:latin typeface="+mn-lt"/>
          <a:ea typeface="+mn-ea"/>
        </a:defRPr>
      </a:lvl7pPr>
      <a:lvl8pPr marL="3616325" indent="-247650" algn="l" defTabSz="998538" rtl="0" fontAlgn="base">
        <a:spcBef>
          <a:spcPct val="20000"/>
        </a:spcBef>
        <a:spcAft>
          <a:spcPct val="0"/>
        </a:spcAft>
        <a:buChar char="»"/>
        <a:defRPr sz="2200">
          <a:solidFill>
            <a:schemeClr val="tx1"/>
          </a:solidFill>
          <a:latin typeface="+mn-lt"/>
          <a:ea typeface="+mn-ea"/>
        </a:defRPr>
      </a:lvl8pPr>
      <a:lvl9pPr marL="4073525" indent="-247650" algn="l" defTabSz="998538" rtl="0" fontAlgn="base">
        <a:spcBef>
          <a:spcPct val="20000"/>
        </a:spcBef>
        <a:spcAft>
          <a:spcPct val="0"/>
        </a:spcAft>
        <a:buChar char="»"/>
        <a:defRPr sz="22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1.png"/><Relationship Id="rId7"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5.png"/><Relationship Id="rId7"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56.png"/><Relationship Id="rId5" Type="http://schemas.openxmlformats.org/officeDocument/2006/relationships/image" Target="../media/image15.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9.png"/><Relationship Id="rId7" Type="http://schemas.openxmlformats.org/officeDocument/2006/relationships/image" Target="../media/image60.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7.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png"/><Relationship Id="rId3" Type="http://schemas.openxmlformats.org/officeDocument/2006/relationships/image" Target="../media/image62.png"/><Relationship Id="rId7" Type="http://schemas.openxmlformats.org/officeDocument/2006/relationships/image" Target="../media/image64.png"/><Relationship Id="rId12" Type="http://schemas.openxmlformats.org/officeDocument/2006/relationships/image" Target="../media/image69.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20.png"/><Relationship Id="rId10" Type="http://schemas.openxmlformats.org/officeDocument/2006/relationships/image" Target="../media/image67.png"/><Relationship Id="rId4" Type="http://schemas.openxmlformats.org/officeDocument/2006/relationships/image" Target="../media/image7.png"/><Relationship Id="rId9" Type="http://schemas.openxmlformats.org/officeDocument/2006/relationships/image" Target="../media/image66.png"/><Relationship Id="rId14" Type="http://schemas.openxmlformats.org/officeDocument/2006/relationships/image" Target="../media/image71.png"/></Relationships>
</file>

<file path=ppt/slides/_rels/slide1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15.png"/><Relationship Id="rId10" Type="http://schemas.openxmlformats.org/officeDocument/2006/relationships/image" Target="../media/image35.png"/><Relationship Id="rId4" Type="http://schemas.openxmlformats.org/officeDocument/2006/relationships/image" Target="../media/image7.png"/><Relationship Id="rId9" Type="http://schemas.openxmlformats.org/officeDocument/2006/relationships/image" Target="../media/image34.png"/></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18" Type="http://schemas.openxmlformats.org/officeDocument/2006/relationships/image" Target="../media/image47.png"/><Relationship Id="rId3" Type="http://schemas.openxmlformats.org/officeDocument/2006/relationships/image" Target="../media/image6.png"/><Relationship Id="rId7" Type="http://schemas.openxmlformats.org/officeDocument/2006/relationships/image" Target="../media/image36.png"/><Relationship Id="rId12" Type="http://schemas.openxmlformats.org/officeDocument/2006/relationships/image" Target="../media/image41.png"/><Relationship Id="rId17" Type="http://schemas.openxmlformats.org/officeDocument/2006/relationships/image" Target="../media/image46.png"/><Relationship Id="rId2" Type="http://schemas.openxmlformats.org/officeDocument/2006/relationships/notesSlide" Target="../notesSlides/notesSlide8.xml"/><Relationship Id="rId16" Type="http://schemas.openxmlformats.org/officeDocument/2006/relationships/image" Target="../media/image45.png"/><Relationship Id="rId1" Type="http://schemas.openxmlformats.org/officeDocument/2006/relationships/slideLayout" Target="../slideLayouts/slideLayout12.xml"/><Relationship Id="rId6" Type="http://schemas.openxmlformats.org/officeDocument/2006/relationships/image" Target="../media/image24.png"/><Relationship Id="rId11" Type="http://schemas.openxmlformats.org/officeDocument/2006/relationships/image" Target="../media/image40.png"/><Relationship Id="rId5" Type="http://schemas.openxmlformats.org/officeDocument/2006/relationships/image" Target="../media/image20.png"/><Relationship Id="rId15" Type="http://schemas.openxmlformats.org/officeDocument/2006/relationships/image" Target="../media/image44.png"/><Relationship Id="rId10" Type="http://schemas.openxmlformats.org/officeDocument/2006/relationships/image" Target="../media/image39.png"/><Relationship Id="rId4" Type="http://schemas.openxmlformats.org/officeDocument/2006/relationships/image" Target="../media/image7.png"/><Relationship Id="rId9" Type="http://schemas.openxmlformats.org/officeDocument/2006/relationships/image" Target="../media/image38.png"/><Relationship Id="rId14" Type="http://schemas.openxmlformats.org/officeDocument/2006/relationships/image" Target="../media/image43.png"/></Relationships>
</file>

<file path=ppt/slides/_rels/slide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4.png"/><Relationship Id="rId7"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24.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5"/>
          <p:cNvSpPr>
            <a:spLocks noChangeArrowheads="1"/>
          </p:cNvSpPr>
          <p:nvPr/>
        </p:nvSpPr>
        <p:spPr bwMode="auto">
          <a:xfrm>
            <a:off x="747713" y="4913313"/>
            <a:ext cx="8723312" cy="6662737"/>
          </a:xfrm>
          <a:prstGeom prst="rect">
            <a:avLst/>
          </a:prstGeom>
          <a:noFill/>
          <a:ln w="38100">
            <a:noFill/>
            <a:miter lim="800000"/>
            <a:headEnd/>
            <a:tailEnd/>
          </a:ln>
        </p:spPr>
        <p:txBody>
          <a:bodyPr wrap="none" anchor="ctr"/>
          <a:lstStyle/>
          <a:p>
            <a:endParaRPr lang="en-US"/>
          </a:p>
        </p:txBody>
      </p:sp>
      <p:pic>
        <p:nvPicPr>
          <p:cNvPr id="3075"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3038" y="-203200"/>
            <a:ext cx="10226676" cy="77930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3" name="Picture 2"/>
          <p:cNvPicPr>
            <a:picLocks noChangeAspect="1"/>
          </p:cNvPicPr>
          <p:nvPr/>
        </p:nvPicPr>
        <p:blipFill>
          <a:blip r:embed="rId4"/>
          <a:stretch>
            <a:fillRect/>
          </a:stretch>
        </p:blipFill>
        <p:spPr>
          <a:xfrm>
            <a:off x="6311900" y="5899150"/>
            <a:ext cx="2222500" cy="1111250"/>
          </a:xfrm>
          <a:prstGeom prst="rect">
            <a:avLst/>
          </a:prstGeom>
          <a:effectLst>
            <a:innerShdw blurRad="63500" dist="50800" dir="2700000">
              <a:prstClr val="black">
                <a:alpha val="50000"/>
              </a:prstClr>
            </a:innerShdw>
          </a:effectLst>
        </p:spPr>
      </p:pic>
      <p:pic>
        <p:nvPicPr>
          <p:cNvPr id="4" name="Picture 3"/>
          <p:cNvPicPr>
            <a:picLocks noChangeAspect="1"/>
          </p:cNvPicPr>
          <p:nvPr/>
        </p:nvPicPr>
        <p:blipFill>
          <a:blip r:embed="rId5"/>
          <a:stretch>
            <a:fillRect/>
          </a:stretch>
        </p:blipFill>
        <p:spPr>
          <a:xfrm>
            <a:off x="1651000" y="5918200"/>
            <a:ext cx="1460500" cy="1401290"/>
          </a:xfrm>
          <a:prstGeom prst="rect">
            <a:avLst/>
          </a:prstGeom>
          <a:effectLst>
            <a:innerShdw blurRad="63500" dist="50800" dir="2700000">
              <a:prstClr val="black">
                <a:alpha val="50000"/>
              </a:prstClr>
            </a:innerShdw>
          </a:effectLst>
        </p:spPr>
      </p:pic>
      <p:pic>
        <p:nvPicPr>
          <p:cNvPr id="5" name="Picture 4"/>
          <p:cNvPicPr>
            <a:picLocks noChangeAspect="1"/>
          </p:cNvPicPr>
          <p:nvPr/>
        </p:nvPicPr>
        <p:blipFill>
          <a:blip r:embed="rId6"/>
          <a:stretch>
            <a:fillRect/>
          </a:stretch>
        </p:blipFill>
        <p:spPr>
          <a:xfrm>
            <a:off x="3759199" y="5905500"/>
            <a:ext cx="1930401" cy="697089"/>
          </a:xfrm>
          <a:prstGeom prst="rect">
            <a:avLst/>
          </a:prstGeom>
          <a:effectLst>
            <a:innerShdw blurRad="63500" dist="50800" dir="2700000">
              <a:prstClr val="black">
                <a:alpha val="50000"/>
              </a:prstClr>
            </a:inn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p:cNvPicPr>
            <a:picLocks noChangeAspect="1" noChangeArrowheads="1"/>
          </p:cNvPicPr>
          <p:nvPr/>
        </p:nvPicPr>
        <p:blipFill>
          <a:blip r:embed="rId3"/>
          <a:srcRect/>
          <a:stretch>
            <a:fillRect/>
          </a:stretch>
        </p:blipFill>
        <p:spPr bwMode="auto">
          <a:xfrm>
            <a:off x="0" y="1087438"/>
            <a:ext cx="9875838" cy="3786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24578" name="Rectangle 2"/>
          <p:cNvSpPr>
            <a:spLocks noGrp="1" noChangeArrowheads="1"/>
          </p:cNvSpPr>
          <p:nvPr>
            <p:ph type="ftr" sz="quarter" idx="10"/>
          </p:nvPr>
        </p:nvSpPr>
        <p:spPr>
          <a:xfrm>
            <a:off x="493713" y="7251700"/>
            <a:ext cx="8888412" cy="338138"/>
          </a:xfrm>
          <a:noFill/>
        </p:spPr>
        <p:txBody>
          <a:bodyPr/>
          <a:lstStyle/>
          <a:p>
            <a:pPr defTabSz="998538"/>
            <a:r>
              <a:rPr lang="en-US"/>
              <a:t>SSPEED Conference • Upper West Side of Galveston Bay Workshop • April 11, 2012  • Page </a:t>
            </a:r>
            <a:fld id="{68A53FEA-393C-4201-8C3C-7FD93FC2F607}" type="slidenum">
              <a:rPr lang="en-US"/>
              <a:pPr defTabSz="998538"/>
              <a:t>9</a:t>
            </a:fld>
            <a:endParaRPr lang="en-US"/>
          </a:p>
        </p:txBody>
      </p:sp>
      <p:sp>
        <p:nvSpPr>
          <p:cNvPr id="24579" name="Rectangle 3"/>
          <p:cNvSpPr>
            <a:spLocks noGrp="1" noChangeArrowheads="1"/>
          </p:cNvSpPr>
          <p:nvPr>
            <p:ph type="subTitle" idx="1"/>
          </p:nvPr>
        </p:nvSpPr>
        <p:spPr>
          <a:xfrm>
            <a:off x="1417638" y="187325"/>
            <a:ext cx="6954837" cy="338138"/>
          </a:xfrm>
          <a:noFill/>
        </p:spPr>
        <p:txBody>
          <a:bodyPr/>
          <a:lstStyle/>
          <a:p>
            <a:pPr algn="r" eaLnBrk="1" hangingPunct="1">
              <a:lnSpc>
                <a:spcPct val="80000"/>
              </a:lnSpc>
            </a:pPr>
            <a:r>
              <a:rPr lang="en-US" smtClean="0">
                <a:solidFill>
                  <a:srgbClr val="0070C0"/>
                </a:solidFill>
                <a:latin typeface="Century Gothic" pitchFamily="34" charset="0"/>
              </a:rPr>
              <a:t>Multi-Stakeholder Visioning</a:t>
            </a:r>
          </a:p>
        </p:txBody>
      </p:sp>
      <p:pic>
        <p:nvPicPr>
          <p:cNvPr id="24580" name="Picture 112"/>
          <p:cNvPicPr>
            <a:picLocks noChangeAspect="1" noChangeArrowheads="1"/>
          </p:cNvPicPr>
          <p:nvPr/>
        </p:nvPicPr>
        <p:blipFill>
          <a:blip r:embed="rId4"/>
          <a:srcRect/>
          <a:stretch>
            <a:fillRect/>
          </a:stretch>
        </p:blipFill>
        <p:spPr bwMode="auto">
          <a:xfrm>
            <a:off x="9734550" y="-12700"/>
            <a:ext cx="47625" cy="7602538"/>
          </a:xfrm>
          <a:prstGeom prst="rect">
            <a:avLst/>
          </a:prstGeom>
          <a:noFill/>
          <a:ln w="12700">
            <a:noFill/>
            <a:miter lim="800000"/>
            <a:headEnd/>
            <a:tailEnd/>
          </a:ln>
        </p:spPr>
      </p:pic>
      <p:sp>
        <p:nvSpPr>
          <p:cNvPr id="24581" name="Text Box 74"/>
          <p:cNvSpPr txBox="1">
            <a:spLocks noChangeArrowheads="1"/>
          </p:cNvSpPr>
          <p:nvPr/>
        </p:nvSpPr>
        <p:spPr bwMode="auto">
          <a:xfrm>
            <a:off x="2611438" y="1647825"/>
            <a:ext cx="6835775" cy="801688"/>
          </a:xfrm>
          <a:prstGeom prst="rect">
            <a:avLst/>
          </a:prstGeom>
          <a:noFill/>
          <a:ln w="9525">
            <a:noFill/>
            <a:miter lim="800000"/>
            <a:headEnd/>
            <a:tailEnd/>
          </a:ln>
        </p:spPr>
        <p:txBody>
          <a:bodyPr lIns="99793" tIns="49897" rIns="99793" bIns="49897"/>
          <a:lstStyle/>
          <a:p>
            <a:pPr marL="223838" indent="-223838" defTabSz="998538">
              <a:buClr>
                <a:srgbClr val="000000"/>
              </a:buClr>
              <a:buFont typeface="Times" charset="0"/>
              <a:buNone/>
            </a:pPr>
            <a:endParaRPr lang="en-US" sz="1100" b="0">
              <a:latin typeface="Arial Narrow" pitchFamily="34" charset="0"/>
            </a:endParaRPr>
          </a:p>
        </p:txBody>
      </p:sp>
      <p:sp>
        <p:nvSpPr>
          <p:cNvPr id="24582" name="AutoShape 76"/>
          <p:cNvSpPr>
            <a:spLocks noChangeAspect="1" noChangeArrowheads="1"/>
          </p:cNvSpPr>
          <p:nvPr/>
        </p:nvSpPr>
        <p:spPr bwMode="auto">
          <a:xfrm>
            <a:off x="4910138" y="3802063"/>
            <a:ext cx="1160462" cy="977900"/>
          </a:xfrm>
          <a:prstGeom prst="hexagon">
            <a:avLst>
              <a:gd name="adj" fmla="val 29667"/>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Participation </a:t>
            </a:r>
            <a:br>
              <a:rPr lang="en-US" sz="1000" b="0"/>
            </a:br>
            <a:r>
              <a:rPr lang="en-US" sz="1000" b="0"/>
              <a:t>planning</a:t>
            </a:r>
            <a:endParaRPr lang="en-US" sz="1000" b="0">
              <a:latin typeface="Arial" pitchFamily="34" charset="0"/>
            </a:endParaRPr>
          </a:p>
        </p:txBody>
      </p:sp>
      <p:sp>
        <p:nvSpPr>
          <p:cNvPr id="24583" name="AutoShape 78"/>
          <p:cNvSpPr>
            <a:spLocks noChangeAspect="1" noChangeArrowheads="1"/>
          </p:cNvSpPr>
          <p:nvPr/>
        </p:nvSpPr>
        <p:spPr bwMode="auto">
          <a:xfrm>
            <a:off x="977900" y="222885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Chemical </a:t>
            </a:r>
            <a:br>
              <a:rPr lang="en-US" sz="1000" b="0"/>
            </a:br>
            <a:r>
              <a:rPr lang="en-US" sz="1000" b="0"/>
              <a:t>protect </a:t>
            </a:r>
            <a:br>
              <a:rPr lang="en-US" sz="1000" b="0"/>
            </a:br>
            <a:r>
              <a:rPr lang="en-US" sz="1000" b="0"/>
              <a:t>at a minimum </a:t>
            </a:r>
            <a:br>
              <a:rPr lang="en-US" sz="1000" b="0"/>
            </a:br>
            <a:r>
              <a:rPr lang="en-US" sz="1000" b="0"/>
              <a:t>(ship channel? </a:t>
            </a:r>
            <a:br>
              <a:rPr lang="en-US" sz="1000" b="0"/>
            </a:br>
            <a:r>
              <a:rPr lang="en-US" sz="1000" b="0"/>
              <a:t>Levee)</a:t>
            </a:r>
            <a:endParaRPr lang="en-US" sz="1000" b="0">
              <a:latin typeface="Arial" pitchFamily="34" charset="0"/>
            </a:endParaRPr>
          </a:p>
        </p:txBody>
      </p:sp>
      <p:sp>
        <p:nvSpPr>
          <p:cNvPr id="24584" name="AutoShape 80"/>
          <p:cNvSpPr>
            <a:spLocks noChangeAspect="1" noChangeArrowheads="1"/>
          </p:cNvSpPr>
          <p:nvPr/>
        </p:nvSpPr>
        <p:spPr bwMode="auto">
          <a:xfrm>
            <a:off x="109538" y="2722563"/>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Protect </a:t>
            </a:r>
            <a:br>
              <a:rPr lang="en-US" sz="1000" b="0"/>
            </a:br>
            <a:r>
              <a:rPr lang="en-US" sz="1000" b="0"/>
              <a:t>critical </a:t>
            </a:r>
            <a:br>
              <a:rPr lang="en-US" sz="1000" b="0"/>
            </a:br>
            <a:r>
              <a:rPr lang="en-US" sz="1000" b="0"/>
              <a:t>facilities</a:t>
            </a:r>
            <a:endParaRPr lang="en-US" sz="1000" b="0">
              <a:latin typeface="Arial" pitchFamily="34" charset="0"/>
            </a:endParaRPr>
          </a:p>
        </p:txBody>
      </p:sp>
      <p:sp>
        <p:nvSpPr>
          <p:cNvPr id="24585" name="AutoShape 81"/>
          <p:cNvSpPr>
            <a:spLocks noChangeAspect="1" noChangeArrowheads="1"/>
          </p:cNvSpPr>
          <p:nvPr/>
        </p:nvSpPr>
        <p:spPr bwMode="auto">
          <a:xfrm>
            <a:off x="119063" y="3703638"/>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Strengthening </a:t>
            </a:r>
            <a:br>
              <a:rPr lang="en-US" sz="1000" b="0"/>
            </a:br>
            <a:r>
              <a:rPr lang="en-US" sz="1000" b="0"/>
              <a:t>critical </a:t>
            </a:r>
            <a:br>
              <a:rPr lang="en-US" sz="1000" b="0"/>
            </a:br>
            <a:r>
              <a:rPr lang="en-US" sz="1000" b="0"/>
              <a:t>infrastructure</a:t>
            </a:r>
            <a:endParaRPr lang="en-US" sz="1000" b="0">
              <a:latin typeface="Arial" pitchFamily="34" charset="0"/>
            </a:endParaRPr>
          </a:p>
        </p:txBody>
      </p:sp>
      <p:sp>
        <p:nvSpPr>
          <p:cNvPr id="24586" name="AutoShape 82"/>
          <p:cNvSpPr>
            <a:spLocks noChangeAspect="1" noChangeArrowheads="1"/>
          </p:cNvSpPr>
          <p:nvPr/>
        </p:nvSpPr>
        <p:spPr bwMode="auto">
          <a:xfrm>
            <a:off x="995363" y="4179888"/>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Protect </a:t>
            </a:r>
            <a:br>
              <a:rPr lang="en-US" sz="1000" b="0"/>
            </a:br>
            <a:r>
              <a:rPr lang="en-US" sz="1000" b="0"/>
              <a:t>ship channel</a:t>
            </a:r>
            <a:endParaRPr lang="en-US" sz="1000" b="0">
              <a:latin typeface="Arial" pitchFamily="34" charset="0"/>
            </a:endParaRPr>
          </a:p>
        </p:txBody>
      </p:sp>
      <p:sp>
        <p:nvSpPr>
          <p:cNvPr id="24587" name="AutoShape 85"/>
          <p:cNvSpPr>
            <a:spLocks noChangeAspect="1" noChangeArrowheads="1"/>
          </p:cNvSpPr>
          <p:nvPr/>
        </p:nvSpPr>
        <p:spPr bwMode="auto">
          <a:xfrm>
            <a:off x="4029075" y="1350963"/>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Continue </a:t>
            </a:r>
            <a:br>
              <a:rPr lang="en-US" sz="1000" b="0"/>
            </a:br>
            <a:r>
              <a:rPr lang="en-US" sz="1000" b="0"/>
              <a:t>stakeholder </a:t>
            </a:r>
            <a:br>
              <a:rPr lang="en-US" sz="1000" b="0"/>
            </a:br>
            <a:r>
              <a:rPr lang="en-US" sz="1000" b="0"/>
              <a:t>dialogue</a:t>
            </a:r>
            <a:endParaRPr lang="en-US" sz="1000" b="0">
              <a:latin typeface="Arial" pitchFamily="34" charset="0"/>
            </a:endParaRPr>
          </a:p>
        </p:txBody>
      </p:sp>
      <p:sp>
        <p:nvSpPr>
          <p:cNvPr id="24588" name="AutoShape 86"/>
          <p:cNvSpPr>
            <a:spLocks noChangeAspect="1" noChangeArrowheads="1"/>
          </p:cNvSpPr>
          <p:nvPr/>
        </p:nvSpPr>
        <p:spPr bwMode="auto">
          <a:xfrm>
            <a:off x="4900613" y="2819400"/>
            <a:ext cx="1160462"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Involve </a:t>
            </a:r>
            <a:br>
              <a:rPr lang="en-US" sz="1000" b="0"/>
            </a:br>
            <a:r>
              <a:rPr lang="en-US" sz="1000" b="0"/>
              <a:t>industry </a:t>
            </a:r>
            <a:br>
              <a:rPr lang="en-US" sz="1000" b="0"/>
            </a:br>
            <a:r>
              <a:rPr lang="en-US" sz="1000" b="0"/>
              <a:t>in the </a:t>
            </a:r>
            <a:br>
              <a:rPr lang="en-US" sz="1000" b="0"/>
            </a:br>
            <a:r>
              <a:rPr lang="en-US" sz="1000" b="0"/>
              <a:t>discussion</a:t>
            </a:r>
            <a:endParaRPr lang="en-US" sz="1000" b="0">
              <a:latin typeface="Arial" pitchFamily="34" charset="0"/>
            </a:endParaRPr>
          </a:p>
        </p:txBody>
      </p:sp>
      <p:sp>
        <p:nvSpPr>
          <p:cNvPr id="24589" name="AutoShape 87"/>
          <p:cNvSpPr>
            <a:spLocks noChangeAspect="1" noChangeArrowheads="1"/>
          </p:cNvSpPr>
          <p:nvPr/>
        </p:nvSpPr>
        <p:spPr bwMode="auto">
          <a:xfrm>
            <a:off x="4910138" y="1835150"/>
            <a:ext cx="1160462"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Balance </a:t>
            </a:r>
            <a:br>
              <a:rPr lang="en-US" sz="1000" b="0"/>
            </a:br>
            <a:r>
              <a:rPr lang="en-US" sz="1000" b="0"/>
              <a:t>speed vs. </a:t>
            </a:r>
            <a:br>
              <a:rPr lang="en-US" sz="1000" b="0"/>
            </a:br>
            <a:r>
              <a:rPr lang="en-US" sz="1000" b="0"/>
              <a:t>deliberation </a:t>
            </a:r>
            <a:br>
              <a:rPr lang="en-US" sz="1000" b="0"/>
            </a:br>
            <a:r>
              <a:rPr lang="en-US" sz="1000" b="0"/>
              <a:t>(post disaster)</a:t>
            </a:r>
            <a:endParaRPr lang="en-US" sz="1000" b="0">
              <a:latin typeface="Arial" pitchFamily="34" charset="0"/>
            </a:endParaRPr>
          </a:p>
        </p:txBody>
      </p:sp>
      <p:sp>
        <p:nvSpPr>
          <p:cNvPr id="24590" name="AutoShape 90"/>
          <p:cNvSpPr>
            <a:spLocks noChangeAspect="1" noChangeArrowheads="1"/>
          </p:cNvSpPr>
          <p:nvPr/>
        </p:nvSpPr>
        <p:spPr bwMode="auto">
          <a:xfrm>
            <a:off x="2247900" y="575945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Flood/surge </a:t>
            </a:r>
            <a:br>
              <a:rPr lang="en-US" sz="1000" b="0"/>
            </a:br>
            <a:r>
              <a:rPr lang="en-US" sz="1000" b="0"/>
              <a:t>protection </a:t>
            </a:r>
            <a:br>
              <a:rPr lang="en-US" sz="1000" b="0"/>
            </a:br>
            <a:r>
              <a:rPr lang="en-US" sz="1000" b="0"/>
              <a:t>of smaller </a:t>
            </a:r>
            <a:br>
              <a:rPr lang="en-US" sz="1000" b="0"/>
            </a:br>
            <a:r>
              <a:rPr lang="en-US" sz="1000" b="0"/>
              <a:t>entities</a:t>
            </a:r>
            <a:endParaRPr lang="en-US" sz="1000" b="0">
              <a:latin typeface="Arial" pitchFamily="34" charset="0"/>
            </a:endParaRPr>
          </a:p>
        </p:txBody>
      </p:sp>
      <p:sp>
        <p:nvSpPr>
          <p:cNvPr id="24591" name="AutoShape 91"/>
          <p:cNvSpPr>
            <a:spLocks noChangeAspect="1" noChangeArrowheads="1"/>
          </p:cNvSpPr>
          <p:nvPr/>
        </p:nvSpPr>
        <p:spPr bwMode="auto">
          <a:xfrm>
            <a:off x="3125788" y="4267200"/>
            <a:ext cx="1160462"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Structural </a:t>
            </a:r>
            <a:br>
              <a:rPr lang="en-US" sz="1000" b="0"/>
            </a:br>
            <a:r>
              <a:rPr lang="en-US" sz="1000" b="0"/>
              <a:t>protection </a:t>
            </a:r>
            <a:br>
              <a:rPr lang="en-US" sz="1000" b="0"/>
            </a:br>
            <a:r>
              <a:rPr lang="en-US" sz="1000" b="0"/>
              <a:t>regarding </a:t>
            </a:r>
            <a:br>
              <a:rPr lang="en-US" sz="1000" b="0"/>
            </a:br>
            <a:r>
              <a:rPr lang="en-US" sz="1000" b="0"/>
              <a:t>people</a:t>
            </a:r>
            <a:endParaRPr lang="en-US" sz="1000" b="0">
              <a:latin typeface="Arial" pitchFamily="34" charset="0"/>
            </a:endParaRPr>
          </a:p>
        </p:txBody>
      </p:sp>
      <p:sp>
        <p:nvSpPr>
          <p:cNvPr id="24592" name="AutoShape 95"/>
          <p:cNvSpPr>
            <a:spLocks noChangeAspect="1" noChangeArrowheads="1"/>
          </p:cNvSpPr>
          <p:nvPr/>
        </p:nvSpPr>
        <p:spPr bwMode="auto">
          <a:xfrm>
            <a:off x="2235200" y="4772025"/>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Ike Dike</a:t>
            </a:r>
            <a:endParaRPr lang="en-US" sz="1000" b="0">
              <a:latin typeface="Arial" pitchFamily="34" charset="0"/>
            </a:endParaRPr>
          </a:p>
        </p:txBody>
      </p:sp>
      <p:sp>
        <p:nvSpPr>
          <p:cNvPr id="24593" name="AutoShape 98"/>
          <p:cNvSpPr>
            <a:spLocks noChangeAspect="1" noChangeArrowheads="1"/>
          </p:cNvSpPr>
          <p:nvPr/>
        </p:nvSpPr>
        <p:spPr bwMode="auto">
          <a:xfrm>
            <a:off x="6550025" y="1744663"/>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Allow </a:t>
            </a:r>
            <a:br>
              <a:rPr lang="en-US" sz="1000" b="0"/>
            </a:br>
            <a:r>
              <a:rPr lang="en-US" sz="1000" b="0"/>
              <a:t>natural attrition</a:t>
            </a:r>
            <a:endParaRPr lang="en-US" sz="1000" b="0">
              <a:latin typeface="Arial" pitchFamily="34" charset="0"/>
            </a:endParaRPr>
          </a:p>
        </p:txBody>
      </p:sp>
      <p:sp>
        <p:nvSpPr>
          <p:cNvPr id="24594" name="AutoShape 99"/>
          <p:cNvSpPr>
            <a:spLocks noChangeAspect="1" noChangeArrowheads="1"/>
          </p:cNvSpPr>
          <p:nvPr/>
        </p:nvSpPr>
        <p:spPr bwMode="auto">
          <a:xfrm>
            <a:off x="7412038" y="2243138"/>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Building </a:t>
            </a:r>
            <a:br>
              <a:rPr lang="en-US" sz="1000" b="0"/>
            </a:br>
            <a:r>
              <a:rPr lang="en-US" sz="1000" b="0"/>
              <a:t>enforcement </a:t>
            </a:r>
            <a:br>
              <a:rPr lang="en-US" sz="1000" b="0"/>
            </a:br>
            <a:r>
              <a:rPr lang="en-US" sz="1000" b="0"/>
              <a:t>codes</a:t>
            </a:r>
            <a:endParaRPr lang="en-US" sz="1000" b="0">
              <a:latin typeface="Arial" pitchFamily="34" charset="0"/>
            </a:endParaRPr>
          </a:p>
        </p:txBody>
      </p:sp>
      <p:sp>
        <p:nvSpPr>
          <p:cNvPr id="24595" name="AutoShape 100"/>
          <p:cNvSpPr>
            <a:spLocks noChangeAspect="1" noChangeArrowheads="1"/>
          </p:cNvSpPr>
          <p:nvPr/>
        </p:nvSpPr>
        <p:spPr bwMode="auto">
          <a:xfrm>
            <a:off x="7418388" y="1252538"/>
            <a:ext cx="1160462" cy="976312"/>
          </a:xfrm>
          <a:prstGeom prst="hexagon">
            <a:avLst>
              <a:gd name="adj" fmla="val 29715"/>
              <a:gd name="vf" fmla="val 115470"/>
            </a:avLst>
          </a:prstGeom>
          <a:solidFill>
            <a:srgbClr val="3399FF"/>
          </a:solidFill>
          <a:ln w="19050">
            <a:solidFill>
              <a:srgbClr val="FF0000"/>
            </a:solidFill>
            <a:miter lim="800000"/>
            <a:headEnd/>
            <a:tailEnd/>
          </a:ln>
        </p:spPr>
        <p:txBody>
          <a:bodyPr wrap="none" anchor="ctr"/>
          <a:lstStyle/>
          <a:p>
            <a:pPr algn="ctr" defTabSz="971550" eaLnBrk="1" hangingPunct="1">
              <a:spcBef>
                <a:spcPct val="50000"/>
              </a:spcBef>
            </a:pPr>
            <a:r>
              <a:rPr lang="en-US" sz="1000"/>
              <a:t>Non-</a:t>
            </a:r>
            <a:br>
              <a:rPr lang="en-US" sz="1000"/>
            </a:br>
            <a:r>
              <a:rPr lang="en-US" sz="1000"/>
              <a:t>Structural </a:t>
            </a:r>
            <a:br>
              <a:rPr lang="en-US" sz="1000"/>
            </a:br>
            <a:r>
              <a:rPr lang="en-US" sz="1000"/>
              <a:t>Protection </a:t>
            </a:r>
            <a:br>
              <a:rPr lang="en-US" sz="1000"/>
            </a:br>
            <a:r>
              <a:rPr lang="en-US" sz="1000"/>
              <a:t>(11 votes)</a:t>
            </a:r>
            <a:endParaRPr lang="en-US" sz="1000" b="0">
              <a:latin typeface="Arial" pitchFamily="34" charset="0"/>
            </a:endParaRPr>
          </a:p>
        </p:txBody>
      </p:sp>
      <p:sp>
        <p:nvSpPr>
          <p:cNvPr id="24596" name="AutoShape 103"/>
          <p:cNvSpPr>
            <a:spLocks noChangeAspect="1" noChangeArrowheads="1"/>
          </p:cNvSpPr>
          <p:nvPr/>
        </p:nvSpPr>
        <p:spPr bwMode="auto">
          <a:xfrm>
            <a:off x="8324850" y="1757363"/>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Non-structural </a:t>
            </a:r>
            <a:br>
              <a:rPr lang="en-US" sz="1000" b="0"/>
            </a:br>
            <a:r>
              <a:rPr lang="en-US" sz="1000" b="0"/>
              <a:t>solutions</a:t>
            </a:r>
            <a:endParaRPr lang="en-US" sz="1000" b="0">
              <a:latin typeface="Arial" pitchFamily="34" charset="0"/>
            </a:endParaRPr>
          </a:p>
        </p:txBody>
      </p:sp>
      <p:sp>
        <p:nvSpPr>
          <p:cNvPr id="24597" name="AutoShape 107"/>
          <p:cNvSpPr>
            <a:spLocks noChangeAspect="1" noChangeArrowheads="1"/>
          </p:cNvSpPr>
          <p:nvPr/>
        </p:nvSpPr>
        <p:spPr bwMode="auto">
          <a:xfrm>
            <a:off x="8229600" y="4999038"/>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Reduce </a:t>
            </a:r>
            <a:br>
              <a:rPr lang="en-US" sz="1000" b="0"/>
            </a:br>
            <a:r>
              <a:rPr lang="en-US" sz="1000" b="0"/>
              <a:t>wave action</a:t>
            </a:r>
            <a:endParaRPr lang="en-US" sz="1000" b="0">
              <a:latin typeface="Arial" pitchFamily="34" charset="0"/>
            </a:endParaRPr>
          </a:p>
        </p:txBody>
      </p:sp>
      <p:sp>
        <p:nvSpPr>
          <p:cNvPr id="24598" name="AutoShape 108"/>
          <p:cNvSpPr>
            <a:spLocks noChangeAspect="1" noChangeArrowheads="1"/>
          </p:cNvSpPr>
          <p:nvPr/>
        </p:nvSpPr>
        <p:spPr bwMode="auto">
          <a:xfrm>
            <a:off x="7367588" y="4494213"/>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TOBA lives</a:t>
            </a:r>
            <a:endParaRPr lang="en-US" sz="1000" b="0">
              <a:latin typeface="Arial" pitchFamily="34" charset="0"/>
            </a:endParaRPr>
          </a:p>
        </p:txBody>
      </p:sp>
      <p:sp>
        <p:nvSpPr>
          <p:cNvPr id="24599" name="AutoShape 109"/>
          <p:cNvSpPr>
            <a:spLocks noChangeAspect="1" noChangeArrowheads="1"/>
          </p:cNvSpPr>
          <p:nvPr/>
        </p:nvSpPr>
        <p:spPr bwMode="auto">
          <a:xfrm>
            <a:off x="6494463" y="4989513"/>
            <a:ext cx="1160462" cy="976312"/>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Natural</a:t>
            </a:r>
            <a:br>
              <a:rPr lang="en-US" sz="1000"/>
            </a:br>
            <a:r>
              <a:rPr lang="en-US" sz="1000"/>
              <a:t>Buffers</a:t>
            </a:r>
            <a:br>
              <a:rPr lang="en-US" sz="1000"/>
            </a:br>
            <a:r>
              <a:rPr lang="en-US" sz="1000"/>
              <a:t>(6 votes)</a:t>
            </a:r>
          </a:p>
        </p:txBody>
      </p:sp>
      <p:sp>
        <p:nvSpPr>
          <p:cNvPr id="24600" name="AutoShape 110"/>
          <p:cNvSpPr>
            <a:spLocks noChangeAspect="1" noChangeArrowheads="1"/>
          </p:cNvSpPr>
          <p:nvPr/>
        </p:nvSpPr>
        <p:spPr bwMode="auto">
          <a:xfrm>
            <a:off x="3986213" y="5767388"/>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Gate/levee </a:t>
            </a:r>
            <a:br>
              <a:rPr lang="en-US" sz="1000" b="0"/>
            </a:br>
            <a:r>
              <a:rPr lang="en-US" sz="1000" b="0"/>
              <a:t>the ship </a:t>
            </a:r>
            <a:br>
              <a:rPr lang="en-US" sz="1000" b="0"/>
            </a:br>
            <a:r>
              <a:rPr lang="en-US" sz="1000" b="0"/>
              <a:t>channel</a:t>
            </a:r>
            <a:endParaRPr lang="en-US" sz="1000" b="0">
              <a:latin typeface="Arial" pitchFamily="34" charset="0"/>
            </a:endParaRPr>
          </a:p>
        </p:txBody>
      </p:sp>
      <p:sp>
        <p:nvSpPr>
          <p:cNvPr id="24601" name="AutoShape 112"/>
          <p:cNvSpPr>
            <a:spLocks noChangeAspect="1" noChangeArrowheads="1"/>
          </p:cNvSpPr>
          <p:nvPr/>
        </p:nvSpPr>
        <p:spPr bwMode="auto">
          <a:xfrm>
            <a:off x="3989388" y="4799013"/>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Long-term </a:t>
            </a:r>
            <a:br>
              <a:rPr lang="en-US" sz="1000" b="0"/>
            </a:br>
            <a:r>
              <a:rPr lang="en-US" sz="1000" b="0"/>
              <a:t>commitment </a:t>
            </a:r>
            <a:br>
              <a:rPr lang="en-US" sz="1000" b="0"/>
            </a:br>
            <a:r>
              <a:rPr lang="en-US" sz="1000" b="0"/>
              <a:t>to maintenance</a:t>
            </a:r>
          </a:p>
          <a:p>
            <a:pPr algn="ctr" defTabSz="971550" eaLnBrk="1" hangingPunct="1">
              <a:spcBef>
                <a:spcPct val="50000"/>
              </a:spcBef>
            </a:pPr>
            <a:endParaRPr lang="en-US" sz="1000" b="0">
              <a:latin typeface="Arial" pitchFamily="34" charset="0"/>
            </a:endParaRPr>
          </a:p>
        </p:txBody>
      </p:sp>
      <p:sp>
        <p:nvSpPr>
          <p:cNvPr id="24602" name="AutoShape 113"/>
          <p:cNvSpPr>
            <a:spLocks noChangeAspect="1" noChangeArrowheads="1"/>
          </p:cNvSpPr>
          <p:nvPr/>
        </p:nvSpPr>
        <p:spPr bwMode="auto">
          <a:xfrm>
            <a:off x="7358063" y="5472113"/>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More </a:t>
            </a:r>
            <a:br>
              <a:rPr lang="en-US" sz="1000" b="0"/>
            </a:br>
            <a:r>
              <a:rPr lang="en-US" sz="1000" b="0"/>
              <a:t>natural </a:t>
            </a:r>
            <a:br>
              <a:rPr lang="en-US" sz="1000" b="0"/>
            </a:br>
            <a:r>
              <a:rPr lang="en-US" sz="1000" b="0"/>
              <a:t>buffers</a:t>
            </a:r>
            <a:endParaRPr lang="en-US" sz="1000" b="0">
              <a:latin typeface="Arial" pitchFamily="34" charset="0"/>
            </a:endParaRPr>
          </a:p>
        </p:txBody>
      </p:sp>
      <p:sp>
        <p:nvSpPr>
          <p:cNvPr id="24603" name="AutoShape 79"/>
          <p:cNvSpPr>
            <a:spLocks noChangeAspect="1" noChangeArrowheads="1"/>
          </p:cNvSpPr>
          <p:nvPr/>
        </p:nvSpPr>
        <p:spPr bwMode="auto">
          <a:xfrm>
            <a:off x="1847850" y="3698875"/>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900" b="0"/>
              <a:t>Protect </a:t>
            </a:r>
            <a:br>
              <a:rPr lang="en-US" sz="900" b="0"/>
            </a:br>
            <a:r>
              <a:rPr lang="en-US" sz="900" b="0"/>
              <a:t>areas at risk of </a:t>
            </a:r>
            <a:br>
              <a:rPr lang="en-US" sz="900" b="0"/>
            </a:br>
            <a:r>
              <a:rPr lang="en-US" sz="900" b="0"/>
              <a:t>significant </a:t>
            </a:r>
            <a:br>
              <a:rPr lang="en-US" sz="900" b="0"/>
            </a:br>
            <a:r>
              <a:rPr lang="en-US" sz="900" b="0"/>
              <a:t>environmental </a:t>
            </a:r>
            <a:br>
              <a:rPr lang="en-US" sz="900" b="0"/>
            </a:br>
            <a:r>
              <a:rPr lang="en-US" sz="900" b="0"/>
              <a:t>contamination</a:t>
            </a:r>
            <a:endParaRPr lang="en-US" sz="900" b="0">
              <a:latin typeface="Arial" pitchFamily="34" charset="0"/>
            </a:endParaRPr>
          </a:p>
        </p:txBody>
      </p:sp>
      <p:sp>
        <p:nvSpPr>
          <p:cNvPr id="24604" name="AutoShape 86"/>
          <p:cNvSpPr>
            <a:spLocks noChangeAspect="1" noChangeArrowheads="1"/>
          </p:cNvSpPr>
          <p:nvPr/>
        </p:nvSpPr>
        <p:spPr bwMode="auto">
          <a:xfrm>
            <a:off x="4041775" y="331470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Incorporate </a:t>
            </a:r>
            <a:br>
              <a:rPr lang="en-US" sz="1000" b="0"/>
            </a:br>
            <a:r>
              <a:rPr lang="en-US" sz="1000" b="0"/>
              <a:t>the local </a:t>
            </a:r>
            <a:br>
              <a:rPr lang="en-US" sz="1000" b="0"/>
            </a:br>
            <a:r>
              <a:rPr lang="en-US" sz="1000" b="0"/>
              <a:t>community in the </a:t>
            </a:r>
            <a:br>
              <a:rPr lang="en-US" sz="1000" b="0"/>
            </a:br>
            <a:r>
              <a:rPr lang="en-US" sz="1000" b="0"/>
              <a:t>decision-</a:t>
            </a:r>
            <a:br>
              <a:rPr lang="en-US" sz="1000" b="0"/>
            </a:br>
            <a:r>
              <a:rPr lang="en-US" sz="1000" b="0"/>
              <a:t>making</a:t>
            </a:r>
            <a:endParaRPr lang="en-US" sz="1000" b="0">
              <a:latin typeface="Arial" pitchFamily="34" charset="0"/>
            </a:endParaRPr>
          </a:p>
        </p:txBody>
      </p:sp>
      <p:sp>
        <p:nvSpPr>
          <p:cNvPr id="24605" name="AutoShape 110"/>
          <p:cNvSpPr>
            <a:spLocks noChangeAspect="1" noChangeArrowheads="1"/>
          </p:cNvSpPr>
          <p:nvPr/>
        </p:nvSpPr>
        <p:spPr bwMode="auto">
          <a:xfrm>
            <a:off x="3117850" y="6243638"/>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Mechanical </a:t>
            </a:r>
            <a:br>
              <a:rPr lang="en-US" sz="1000" b="0"/>
            </a:br>
            <a:r>
              <a:rPr lang="en-US" sz="1000" b="0"/>
              <a:t>things fail – </a:t>
            </a:r>
            <a:br>
              <a:rPr lang="en-US" sz="1000" b="0"/>
            </a:br>
            <a:r>
              <a:rPr lang="en-US" sz="800" b="0"/>
              <a:t>The less you use </a:t>
            </a:r>
            <a:br>
              <a:rPr lang="en-US" sz="800" b="0"/>
            </a:br>
            <a:r>
              <a:rPr lang="en-US" sz="800" b="0"/>
              <a:t>things the higher </a:t>
            </a:r>
            <a:br>
              <a:rPr lang="en-US" sz="800" b="0"/>
            </a:br>
            <a:r>
              <a:rPr lang="en-US" sz="800" b="0"/>
              <a:t>the rate </a:t>
            </a:r>
            <a:br>
              <a:rPr lang="en-US" sz="800" b="0"/>
            </a:br>
            <a:r>
              <a:rPr lang="en-US" sz="800" b="0"/>
              <a:t>of failure</a:t>
            </a:r>
            <a:endParaRPr lang="en-US" sz="800" b="0">
              <a:latin typeface="Arial" pitchFamily="34" charset="0"/>
            </a:endParaRPr>
          </a:p>
        </p:txBody>
      </p:sp>
      <p:sp>
        <p:nvSpPr>
          <p:cNvPr id="24606" name="AutoShape 110"/>
          <p:cNvSpPr>
            <a:spLocks noChangeAspect="1" noChangeArrowheads="1"/>
          </p:cNvSpPr>
          <p:nvPr/>
        </p:nvSpPr>
        <p:spPr bwMode="auto">
          <a:xfrm>
            <a:off x="4852988" y="6243638"/>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Raise 146 </a:t>
            </a:r>
            <a:br>
              <a:rPr lang="en-US" sz="1000" b="0"/>
            </a:br>
            <a:r>
              <a:rPr lang="en-US" sz="1000" b="0"/>
              <a:t>as evacuation </a:t>
            </a:r>
            <a:br>
              <a:rPr lang="en-US" sz="1000" b="0"/>
            </a:br>
            <a:r>
              <a:rPr lang="en-US" sz="1000" b="0"/>
              <a:t>route</a:t>
            </a:r>
            <a:endParaRPr lang="en-US" sz="1000" b="0">
              <a:latin typeface="Arial" pitchFamily="34" charset="0"/>
            </a:endParaRPr>
          </a:p>
        </p:txBody>
      </p:sp>
      <p:sp>
        <p:nvSpPr>
          <p:cNvPr id="24607" name="AutoShape 112"/>
          <p:cNvSpPr>
            <a:spLocks noChangeAspect="1" noChangeArrowheads="1"/>
          </p:cNvSpPr>
          <p:nvPr/>
        </p:nvSpPr>
        <p:spPr bwMode="auto">
          <a:xfrm>
            <a:off x="4846638" y="5265738"/>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If you build </a:t>
            </a:r>
            <a:br>
              <a:rPr lang="en-US" sz="1000" b="0"/>
            </a:br>
            <a:r>
              <a:rPr lang="en-US" sz="1000" b="0"/>
              <a:t>levees, make </a:t>
            </a:r>
            <a:br>
              <a:rPr lang="en-US" sz="1000" b="0"/>
            </a:br>
            <a:r>
              <a:rPr lang="en-US" sz="1000" b="0"/>
              <a:t>sure they </a:t>
            </a:r>
            <a:br>
              <a:rPr lang="en-US" sz="1000" b="0"/>
            </a:br>
            <a:r>
              <a:rPr lang="en-US" sz="1000" b="0"/>
              <a:t>work</a:t>
            </a:r>
            <a:endParaRPr lang="en-US" sz="1000" b="0">
              <a:latin typeface="Arial" pitchFamily="34" charset="0"/>
            </a:endParaRPr>
          </a:p>
        </p:txBody>
      </p:sp>
      <p:sp>
        <p:nvSpPr>
          <p:cNvPr id="24608" name="AutoShape 113"/>
          <p:cNvSpPr>
            <a:spLocks noChangeAspect="1" noChangeArrowheads="1"/>
          </p:cNvSpPr>
          <p:nvPr/>
        </p:nvSpPr>
        <p:spPr bwMode="auto">
          <a:xfrm>
            <a:off x="6494463" y="5959475"/>
            <a:ext cx="1160462"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Conservation</a:t>
            </a:r>
            <a:br>
              <a:rPr lang="en-US" sz="1000" b="0"/>
            </a:br>
            <a:r>
              <a:rPr lang="en-US" sz="1000" b="0"/>
              <a:t>buffer</a:t>
            </a:r>
            <a:endParaRPr lang="en-US" sz="1000" b="0">
              <a:latin typeface="Arial" pitchFamily="34" charset="0"/>
            </a:endParaRPr>
          </a:p>
        </p:txBody>
      </p:sp>
      <p:sp>
        <p:nvSpPr>
          <p:cNvPr id="24609" name="AutoShape 84"/>
          <p:cNvSpPr>
            <a:spLocks noChangeAspect="1" noChangeArrowheads="1"/>
          </p:cNvSpPr>
          <p:nvPr/>
        </p:nvSpPr>
        <p:spPr bwMode="auto">
          <a:xfrm>
            <a:off x="4041775" y="2330450"/>
            <a:ext cx="1160463" cy="976313"/>
          </a:xfrm>
          <a:prstGeom prst="hexagon">
            <a:avLst>
              <a:gd name="adj" fmla="val 29715"/>
              <a:gd name="vf" fmla="val 115470"/>
            </a:avLst>
          </a:prstGeom>
          <a:solidFill>
            <a:srgbClr val="3399FF"/>
          </a:solidFill>
          <a:ln w="19050">
            <a:solidFill>
              <a:srgbClr val="FF0000"/>
            </a:solidFill>
            <a:miter lim="800000"/>
            <a:headEnd/>
            <a:tailEnd/>
          </a:ln>
        </p:spPr>
        <p:txBody>
          <a:bodyPr wrap="none" anchor="ctr"/>
          <a:lstStyle/>
          <a:p>
            <a:pPr algn="ctr" defTabSz="971550" eaLnBrk="1" hangingPunct="1">
              <a:spcBef>
                <a:spcPct val="50000"/>
              </a:spcBef>
            </a:pPr>
            <a:r>
              <a:rPr lang="en-US" sz="1000"/>
              <a:t>Stakeholder </a:t>
            </a:r>
            <a:br>
              <a:rPr lang="en-US" sz="1000"/>
            </a:br>
            <a:r>
              <a:rPr lang="en-US" sz="1000"/>
              <a:t>Dialogue </a:t>
            </a:r>
            <a:br>
              <a:rPr lang="en-US" sz="1000"/>
            </a:br>
            <a:r>
              <a:rPr lang="en-US" sz="1000"/>
              <a:t>(11 votes)</a:t>
            </a:r>
            <a:endParaRPr lang="en-US" sz="1000" b="0">
              <a:latin typeface="Arial" pitchFamily="34" charset="0"/>
            </a:endParaRPr>
          </a:p>
        </p:txBody>
      </p:sp>
      <p:sp>
        <p:nvSpPr>
          <p:cNvPr id="24610" name="AutoShape 77"/>
          <p:cNvSpPr>
            <a:spLocks noChangeAspect="1" noChangeArrowheads="1"/>
          </p:cNvSpPr>
          <p:nvPr/>
        </p:nvSpPr>
        <p:spPr bwMode="auto">
          <a:xfrm>
            <a:off x="985838" y="3198813"/>
            <a:ext cx="1160462" cy="976312"/>
          </a:xfrm>
          <a:prstGeom prst="hexagon">
            <a:avLst>
              <a:gd name="adj" fmla="val 29715"/>
              <a:gd name="vf" fmla="val 115470"/>
            </a:avLst>
          </a:prstGeom>
          <a:solidFill>
            <a:srgbClr val="3399FF"/>
          </a:solidFill>
          <a:ln w="19050">
            <a:solidFill>
              <a:srgbClr val="FF0000"/>
            </a:solidFill>
            <a:miter lim="800000"/>
            <a:headEnd/>
            <a:tailEnd/>
          </a:ln>
        </p:spPr>
        <p:txBody>
          <a:bodyPr wrap="none" anchor="ctr"/>
          <a:lstStyle/>
          <a:p>
            <a:pPr algn="ctr" defTabSz="971550" eaLnBrk="1" hangingPunct="1">
              <a:spcBef>
                <a:spcPct val="50000"/>
              </a:spcBef>
            </a:pPr>
            <a:r>
              <a:rPr lang="en-US" sz="1000"/>
              <a:t>Protect </a:t>
            </a:r>
            <a:br>
              <a:rPr lang="en-US" sz="1000"/>
            </a:br>
            <a:r>
              <a:rPr lang="en-US" sz="1000"/>
              <a:t>Critical </a:t>
            </a:r>
            <a:br>
              <a:rPr lang="en-US" sz="1000"/>
            </a:br>
            <a:r>
              <a:rPr lang="en-US" sz="1000"/>
              <a:t>Facilities </a:t>
            </a:r>
            <a:br>
              <a:rPr lang="en-US" sz="1000"/>
            </a:br>
            <a:r>
              <a:rPr lang="en-US" sz="1000"/>
              <a:t>(13 votes)</a:t>
            </a:r>
            <a:endParaRPr lang="en-US" sz="1000" b="0">
              <a:latin typeface="Arial" pitchFamily="34" charset="0"/>
            </a:endParaRPr>
          </a:p>
        </p:txBody>
      </p:sp>
      <p:pic>
        <p:nvPicPr>
          <p:cNvPr id="37" name="Picture 1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660006" y="121482"/>
            <a:ext cx="911505" cy="743706"/>
          </a:xfrm>
          <a:prstGeom prst="rect">
            <a:avLst/>
          </a:prstGeom>
          <a:noFill/>
          <a:ln>
            <a:noFill/>
          </a:ln>
          <a:effectLst>
            <a:glow rad="63500">
              <a:schemeClr val="accent3">
                <a:satMod val="175000"/>
                <a:alpha val="40000"/>
              </a:schemeClr>
            </a:glow>
            <a:outerShdw dist="107763" dir="2700000" algn="ctr" rotWithShape="0">
              <a:schemeClr val="bg2"/>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flat" cmpd="sng">
                <a:solidFill>
                  <a:schemeClr val="tx1"/>
                </a:solidFill>
                <a:prstDash val="solid"/>
                <a:miter lim="800000"/>
                <a:headEnd/>
                <a:tailEnd/>
              </a14:hiddenLine>
            </a:ext>
          </a:extLst>
        </p:spPr>
      </p:pic>
      <p:pic>
        <p:nvPicPr>
          <p:cNvPr id="12325" name="Picture 37"/>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084888" y="2795588"/>
            <a:ext cx="1790700" cy="1590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24613" name="AutoShape 92"/>
          <p:cNvSpPr>
            <a:spLocks noChangeAspect="1" noChangeArrowheads="1"/>
          </p:cNvSpPr>
          <p:nvPr/>
        </p:nvSpPr>
        <p:spPr bwMode="auto">
          <a:xfrm>
            <a:off x="3117850" y="5270500"/>
            <a:ext cx="1160463" cy="976313"/>
          </a:xfrm>
          <a:prstGeom prst="hexagon">
            <a:avLst>
              <a:gd name="adj" fmla="val 29715"/>
              <a:gd name="vf" fmla="val 115470"/>
            </a:avLst>
          </a:prstGeom>
          <a:solidFill>
            <a:srgbClr val="3399FF"/>
          </a:solidFill>
          <a:ln w="9525">
            <a:solidFill>
              <a:srgbClr val="FF0000"/>
            </a:solidFill>
            <a:miter lim="800000"/>
            <a:headEnd/>
            <a:tailEnd/>
          </a:ln>
        </p:spPr>
        <p:txBody>
          <a:bodyPr wrap="none" anchor="ctr"/>
          <a:lstStyle/>
          <a:p>
            <a:pPr algn="ctr" defTabSz="971550" eaLnBrk="1" hangingPunct="1">
              <a:spcBef>
                <a:spcPct val="50000"/>
              </a:spcBef>
            </a:pPr>
            <a:r>
              <a:rPr lang="en-US" sz="1000"/>
              <a:t>Structural </a:t>
            </a:r>
            <a:br>
              <a:rPr lang="en-US" sz="1000"/>
            </a:br>
            <a:r>
              <a:rPr lang="en-US" sz="1000"/>
              <a:t>Protection </a:t>
            </a:r>
            <a:br>
              <a:rPr lang="en-US" sz="1000"/>
            </a:br>
            <a:r>
              <a:rPr lang="en-US" sz="1000"/>
              <a:t>(7 votes)</a:t>
            </a:r>
            <a:endParaRPr lang="en-US" sz="1000" b="0">
              <a:latin typeface="Arial" pitchFamily="34" charset="0"/>
            </a:endParaRPr>
          </a:p>
        </p:txBody>
      </p:sp>
      <p:pic>
        <p:nvPicPr>
          <p:cNvPr id="12327" name="Picture 38"/>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2079625" y="2181225"/>
            <a:ext cx="1997075" cy="1712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2328" name="Picture 39"/>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644525" y="5160963"/>
            <a:ext cx="1782763" cy="1784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9"/>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9850" y="1101725"/>
            <a:ext cx="9942513" cy="3817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26626" name="Rectangle 2"/>
          <p:cNvSpPr>
            <a:spLocks noGrp="1" noChangeArrowheads="1"/>
          </p:cNvSpPr>
          <p:nvPr>
            <p:ph type="ftr" sz="quarter" idx="10"/>
          </p:nvPr>
        </p:nvSpPr>
        <p:spPr>
          <a:xfrm>
            <a:off x="493713" y="7251700"/>
            <a:ext cx="8888412" cy="338138"/>
          </a:xfrm>
          <a:noFill/>
        </p:spPr>
        <p:txBody>
          <a:bodyPr/>
          <a:lstStyle/>
          <a:p>
            <a:pPr defTabSz="998538"/>
            <a:r>
              <a:rPr lang="en-US"/>
              <a:t>SSPEED Conference • Upper West Side of Galveston Bay Workshop • April 11, 2012  • Page </a:t>
            </a:r>
            <a:fld id="{04A75230-ED35-4B99-B6B3-643229D87932}" type="slidenum">
              <a:rPr lang="en-US"/>
              <a:pPr defTabSz="998538"/>
              <a:t>10</a:t>
            </a:fld>
            <a:endParaRPr lang="en-US"/>
          </a:p>
        </p:txBody>
      </p:sp>
      <p:sp>
        <p:nvSpPr>
          <p:cNvPr id="26627" name="Rectangle 3"/>
          <p:cNvSpPr>
            <a:spLocks noGrp="1" noChangeArrowheads="1"/>
          </p:cNvSpPr>
          <p:nvPr>
            <p:ph type="subTitle" idx="1"/>
          </p:nvPr>
        </p:nvSpPr>
        <p:spPr>
          <a:xfrm>
            <a:off x="1417638" y="187325"/>
            <a:ext cx="6954837" cy="338138"/>
          </a:xfrm>
          <a:noFill/>
        </p:spPr>
        <p:txBody>
          <a:bodyPr/>
          <a:lstStyle/>
          <a:p>
            <a:pPr algn="r" eaLnBrk="1" hangingPunct="1">
              <a:lnSpc>
                <a:spcPct val="80000"/>
              </a:lnSpc>
            </a:pPr>
            <a:r>
              <a:rPr lang="en-US" smtClean="0">
                <a:solidFill>
                  <a:srgbClr val="0070C0"/>
                </a:solidFill>
                <a:latin typeface="Century Gothic" pitchFamily="34" charset="0"/>
              </a:rPr>
              <a:t>Multi-Stakeholder Visioning</a:t>
            </a:r>
          </a:p>
        </p:txBody>
      </p:sp>
      <p:pic>
        <p:nvPicPr>
          <p:cNvPr id="26628" name="Picture 112"/>
          <p:cNvPicPr>
            <a:picLocks noChangeAspect="1" noChangeArrowheads="1"/>
          </p:cNvPicPr>
          <p:nvPr/>
        </p:nvPicPr>
        <p:blipFill>
          <a:blip r:embed="rId4"/>
          <a:srcRect/>
          <a:stretch>
            <a:fillRect/>
          </a:stretch>
        </p:blipFill>
        <p:spPr bwMode="auto">
          <a:xfrm>
            <a:off x="9734550" y="-12700"/>
            <a:ext cx="47625" cy="7602538"/>
          </a:xfrm>
          <a:prstGeom prst="rect">
            <a:avLst/>
          </a:prstGeom>
          <a:noFill/>
          <a:ln w="12700">
            <a:noFill/>
            <a:miter lim="800000"/>
            <a:headEnd/>
            <a:tailEnd/>
          </a:ln>
        </p:spPr>
      </p:pic>
      <p:sp>
        <p:nvSpPr>
          <p:cNvPr id="26629" name="Text Box 10"/>
          <p:cNvSpPr txBox="1">
            <a:spLocks noChangeArrowheads="1"/>
          </p:cNvSpPr>
          <p:nvPr/>
        </p:nvSpPr>
        <p:spPr bwMode="auto">
          <a:xfrm>
            <a:off x="2611438" y="1730375"/>
            <a:ext cx="6835775" cy="801688"/>
          </a:xfrm>
          <a:prstGeom prst="rect">
            <a:avLst/>
          </a:prstGeom>
          <a:noFill/>
          <a:ln w="9525">
            <a:noFill/>
            <a:miter lim="800000"/>
            <a:headEnd/>
            <a:tailEnd/>
          </a:ln>
        </p:spPr>
        <p:txBody>
          <a:bodyPr lIns="99793" tIns="49897" rIns="99793" bIns="49897"/>
          <a:lstStyle/>
          <a:p>
            <a:pPr marL="223838" indent="-223838" defTabSz="998538">
              <a:buClr>
                <a:srgbClr val="000000"/>
              </a:buClr>
              <a:buFont typeface="Times" charset="0"/>
              <a:buNone/>
            </a:pPr>
            <a:endParaRPr lang="en-US" sz="1100" b="0"/>
          </a:p>
        </p:txBody>
      </p:sp>
      <p:sp>
        <p:nvSpPr>
          <p:cNvPr id="26630" name="AutoShape 12"/>
          <p:cNvSpPr>
            <a:spLocks noChangeAspect="1" noChangeArrowheads="1"/>
          </p:cNvSpPr>
          <p:nvPr/>
        </p:nvSpPr>
        <p:spPr bwMode="auto">
          <a:xfrm>
            <a:off x="1354138" y="3433763"/>
            <a:ext cx="1160462" cy="976312"/>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Research </a:t>
            </a:r>
            <a:br>
              <a:rPr lang="en-US" sz="1000"/>
            </a:br>
            <a:r>
              <a:rPr lang="en-US" sz="1000"/>
              <a:t>(6 votes)</a:t>
            </a:r>
            <a:endParaRPr lang="en-US" sz="1000" b="0"/>
          </a:p>
        </p:txBody>
      </p:sp>
      <p:sp>
        <p:nvSpPr>
          <p:cNvPr id="26631" name="AutoShape 13"/>
          <p:cNvSpPr>
            <a:spLocks noChangeAspect="1" noChangeArrowheads="1"/>
          </p:cNvSpPr>
          <p:nvPr/>
        </p:nvSpPr>
        <p:spPr bwMode="auto">
          <a:xfrm>
            <a:off x="1346200" y="246380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Shifts in </a:t>
            </a:r>
            <a:br>
              <a:rPr lang="en-US" sz="1000" b="0"/>
            </a:br>
            <a:r>
              <a:rPr lang="en-US" sz="1000" b="0"/>
              <a:t>industrial </a:t>
            </a:r>
            <a:br>
              <a:rPr lang="en-US" sz="1000" b="0"/>
            </a:br>
            <a:r>
              <a:rPr lang="en-US" sz="1000" b="0"/>
              <a:t>base</a:t>
            </a:r>
          </a:p>
        </p:txBody>
      </p:sp>
      <p:sp>
        <p:nvSpPr>
          <p:cNvPr id="26632" name="AutoShape 14"/>
          <p:cNvSpPr>
            <a:spLocks noChangeAspect="1" noChangeArrowheads="1"/>
          </p:cNvSpPr>
          <p:nvPr/>
        </p:nvSpPr>
        <p:spPr bwMode="auto">
          <a:xfrm>
            <a:off x="2216150" y="3933825"/>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Climate </a:t>
            </a:r>
            <a:br>
              <a:rPr lang="en-US" sz="1000" b="0"/>
            </a:br>
            <a:r>
              <a:rPr lang="en-US" sz="1000" b="0"/>
              <a:t>change </a:t>
            </a:r>
            <a:br>
              <a:rPr lang="en-US" sz="1000" b="0"/>
            </a:br>
            <a:r>
              <a:rPr lang="en-US" sz="1000" b="0"/>
              <a:t>adaptation</a:t>
            </a:r>
          </a:p>
        </p:txBody>
      </p:sp>
      <p:sp>
        <p:nvSpPr>
          <p:cNvPr id="26633" name="AutoShape 15"/>
          <p:cNvSpPr>
            <a:spLocks noChangeAspect="1" noChangeArrowheads="1"/>
          </p:cNvSpPr>
          <p:nvPr/>
        </p:nvSpPr>
        <p:spPr bwMode="auto">
          <a:xfrm>
            <a:off x="477838" y="2957513"/>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Subsidence</a:t>
            </a:r>
          </a:p>
        </p:txBody>
      </p:sp>
      <p:sp>
        <p:nvSpPr>
          <p:cNvPr id="26634" name="AutoShape 16"/>
          <p:cNvSpPr>
            <a:spLocks noChangeAspect="1" noChangeArrowheads="1"/>
          </p:cNvSpPr>
          <p:nvPr/>
        </p:nvSpPr>
        <p:spPr bwMode="auto">
          <a:xfrm>
            <a:off x="487363" y="3938588"/>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Locational</a:t>
            </a:r>
            <a:br>
              <a:rPr lang="en-US" sz="1000" b="0"/>
            </a:br>
            <a:r>
              <a:rPr lang="en-US" sz="1000" b="0"/>
              <a:t>Infrastructure;</a:t>
            </a:r>
            <a:br>
              <a:rPr lang="en-US" sz="1000" b="0"/>
            </a:br>
            <a:r>
              <a:rPr lang="en-US" sz="1000" b="0"/>
              <a:t>Uniqueness</a:t>
            </a:r>
            <a:br>
              <a:rPr lang="en-US" sz="1000" b="0"/>
            </a:br>
            <a:r>
              <a:rPr lang="en-US" sz="1000" b="0"/>
              <a:t>of Location</a:t>
            </a:r>
            <a:endParaRPr lang="en-US" sz="1000"/>
          </a:p>
        </p:txBody>
      </p:sp>
      <p:sp>
        <p:nvSpPr>
          <p:cNvPr id="26635" name="AutoShape 17"/>
          <p:cNvSpPr>
            <a:spLocks noChangeAspect="1" noChangeArrowheads="1"/>
          </p:cNvSpPr>
          <p:nvPr/>
        </p:nvSpPr>
        <p:spPr bwMode="auto">
          <a:xfrm>
            <a:off x="1363663" y="4414838"/>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Adjacent</a:t>
            </a:r>
            <a:br>
              <a:rPr lang="en-US" sz="1000" b="0"/>
            </a:br>
            <a:r>
              <a:rPr lang="en-US" sz="1000" b="0"/>
              <a:t>Communities</a:t>
            </a:r>
            <a:endParaRPr lang="en-US" sz="1000"/>
          </a:p>
        </p:txBody>
      </p:sp>
      <p:sp>
        <p:nvSpPr>
          <p:cNvPr id="26636" name="AutoShape 27"/>
          <p:cNvSpPr>
            <a:spLocks noChangeAspect="1" noChangeArrowheads="1"/>
          </p:cNvSpPr>
          <p:nvPr/>
        </p:nvSpPr>
        <p:spPr bwMode="auto">
          <a:xfrm>
            <a:off x="6370638" y="3182938"/>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Eliminate </a:t>
            </a:r>
            <a:br>
              <a:rPr lang="en-US" sz="1000" b="0"/>
            </a:br>
            <a:r>
              <a:rPr lang="ja-JP" altLang="en-US" sz="1000" b="0"/>
              <a:t>“</a:t>
            </a:r>
            <a:r>
              <a:rPr lang="en-US" altLang="ja-JP" sz="1000" b="0"/>
              <a:t>perverse </a:t>
            </a:r>
            <a:br>
              <a:rPr lang="en-US" altLang="ja-JP" sz="1000" b="0"/>
            </a:br>
            <a:r>
              <a:rPr lang="en-US" altLang="ja-JP" sz="1000" b="0"/>
              <a:t>incentives</a:t>
            </a:r>
            <a:r>
              <a:rPr lang="ja-JP" altLang="en-US" sz="1000" b="0"/>
              <a:t>”</a:t>
            </a:r>
            <a:endParaRPr lang="en-US" sz="1000" b="0"/>
          </a:p>
        </p:txBody>
      </p:sp>
      <p:sp>
        <p:nvSpPr>
          <p:cNvPr id="26637" name="AutoShape 28"/>
          <p:cNvSpPr>
            <a:spLocks noChangeAspect="1" noChangeArrowheads="1"/>
          </p:cNvSpPr>
          <p:nvPr/>
        </p:nvSpPr>
        <p:spPr bwMode="auto">
          <a:xfrm>
            <a:off x="7232650" y="3681413"/>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&lt;10ft </a:t>
            </a:r>
            <a:br>
              <a:rPr lang="en-US" sz="1000" b="0"/>
            </a:br>
            <a:r>
              <a:rPr lang="en-US" sz="1000" b="0"/>
              <a:t>9 CBBRA zone</a:t>
            </a:r>
            <a:br>
              <a:rPr lang="en-US" sz="1000" b="0"/>
            </a:br>
            <a:endParaRPr lang="en-US" sz="1000" b="0"/>
          </a:p>
        </p:txBody>
      </p:sp>
      <p:sp>
        <p:nvSpPr>
          <p:cNvPr id="26638" name="AutoShape 30"/>
          <p:cNvSpPr>
            <a:spLocks noChangeAspect="1" noChangeArrowheads="1"/>
          </p:cNvSpPr>
          <p:nvPr/>
        </p:nvSpPr>
        <p:spPr bwMode="auto">
          <a:xfrm>
            <a:off x="8112125" y="2220913"/>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Must align </a:t>
            </a:r>
            <a:br>
              <a:rPr lang="en-US" sz="1000" b="0"/>
            </a:br>
            <a:r>
              <a:rPr lang="en-US" sz="1000" b="0"/>
              <a:t>costs with </a:t>
            </a:r>
            <a:br>
              <a:rPr lang="en-US" sz="1000" b="0"/>
            </a:br>
            <a:r>
              <a:rPr lang="en-US" sz="1000" b="0"/>
              <a:t>benefits</a:t>
            </a:r>
          </a:p>
        </p:txBody>
      </p:sp>
      <p:sp>
        <p:nvSpPr>
          <p:cNvPr id="26639" name="AutoShape 31"/>
          <p:cNvSpPr>
            <a:spLocks noChangeAspect="1" noChangeArrowheads="1"/>
          </p:cNvSpPr>
          <p:nvPr/>
        </p:nvSpPr>
        <p:spPr bwMode="auto">
          <a:xfrm>
            <a:off x="8105775" y="320040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Impact </a:t>
            </a:r>
            <a:br>
              <a:rPr lang="en-US" sz="1000" b="0"/>
            </a:br>
            <a:r>
              <a:rPr lang="en-US" sz="1000" b="0"/>
              <a:t>fees – </a:t>
            </a:r>
            <a:br>
              <a:rPr lang="en-US" sz="1000" b="0"/>
            </a:br>
            <a:r>
              <a:rPr lang="en-US" sz="1000" b="0"/>
              <a:t>developers </a:t>
            </a:r>
            <a:br>
              <a:rPr lang="en-US" sz="1000" b="0"/>
            </a:br>
            <a:r>
              <a:rPr lang="en-US" sz="1000" b="0"/>
              <a:t>to help fund </a:t>
            </a:r>
            <a:br>
              <a:rPr lang="en-US" sz="1000" b="0"/>
            </a:br>
            <a:r>
              <a:rPr lang="en-US" sz="1000" b="0"/>
              <a:t>structures</a:t>
            </a:r>
          </a:p>
        </p:txBody>
      </p:sp>
      <p:sp>
        <p:nvSpPr>
          <p:cNvPr id="26640" name="AutoShape 32"/>
          <p:cNvSpPr>
            <a:spLocks noChangeAspect="1" noChangeArrowheads="1"/>
          </p:cNvSpPr>
          <p:nvPr/>
        </p:nvSpPr>
        <p:spPr bwMode="auto">
          <a:xfrm>
            <a:off x="7254875" y="171450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No NFIP</a:t>
            </a:r>
            <a:endParaRPr lang="en-US" sz="1000" b="0">
              <a:latin typeface="Arial" pitchFamily="34" charset="0"/>
            </a:endParaRPr>
          </a:p>
        </p:txBody>
      </p:sp>
      <p:sp>
        <p:nvSpPr>
          <p:cNvPr id="26641" name="AutoShape 36"/>
          <p:cNvSpPr>
            <a:spLocks noChangeAspect="1" noChangeArrowheads="1"/>
          </p:cNvSpPr>
          <p:nvPr/>
        </p:nvSpPr>
        <p:spPr bwMode="auto">
          <a:xfrm>
            <a:off x="260350" y="6072188"/>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Well-</a:t>
            </a:r>
            <a:br>
              <a:rPr lang="en-US" sz="1000" b="0"/>
            </a:br>
            <a:r>
              <a:rPr lang="en-US" sz="1000" b="0"/>
              <a:t>developed </a:t>
            </a:r>
            <a:br>
              <a:rPr lang="en-US" sz="1000" b="0"/>
            </a:br>
            <a:r>
              <a:rPr lang="en-US" sz="1000" b="0"/>
              <a:t>pubic warning </a:t>
            </a:r>
            <a:br>
              <a:rPr lang="en-US" sz="1000" b="0"/>
            </a:br>
            <a:r>
              <a:rPr lang="en-US" sz="1000" b="0"/>
              <a:t>system</a:t>
            </a:r>
          </a:p>
        </p:txBody>
      </p:sp>
      <p:sp>
        <p:nvSpPr>
          <p:cNvPr id="26642" name="AutoShape 37"/>
          <p:cNvSpPr>
            <a:spLocks noChangeAspect="1" noChangeArrowheads="1"/>
          </p:cNvSpPr>
          <p:nvPr/>
        </p:nvSpPr>
        <p:spPr bwMode="auto">
          <a:xfrm>
            <a:off x="1128713" y="5580063"/>
            <a:ext cx="1160462" cy="976312"/>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Public </a:t>
            </a:r>
            <a:br>
              <a:rPr lang="en-US" sz="1000"/>
            </a:br>
            <a:r>
              <a:rPr lang="en-US" sz="1000"/>
              <a:t>Safety </a:t>
            </a:r>
            <a:br>
              <a:rPr lang="en-US" sz="1000"/>
            </a:br>
            <a:r>
              <a:rPr lang="en-US" sz="1000"/>
              <a:t>(5 votes)</a:t>
            </a:r>
            <a:endParaRPr lang="en-US" sz="1000" b="0"/>
          </a:p>
        </p:txBody>
      </p:sp>
      <p:sp>
        <p:nvSpPr>
          <p:cNvPr id="26643" name="AutoShape 38"/>
          <p:cNvSpPr>
            <a:spLocks noChangeAspect="1" noChangeArrowheads="1"/>
          </p:cNvSpPr>
          <p:nvPr/>
        </p:nvSpPr>
        <p:spPr bwMode="auto">
          <a:xfrm>
            <a:off x="254000" y="5094288"/>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No one dies</a:t>
            </a:r>
          </a:p>
        </p:txBody>
      </p:sp>
      <p:sp>
        <p:nvSpPr>
          <p:cNvPr id="26644" name="AutoShape 40"/>
          <p:cNvSpPr>
            <a:spLocks noChangeAspect="1" noChangeArrowheads="1"/>
          </p:cNvSpPr>
          <p:nvPr/>
        </p:nvSpPr>
        <p:spPr bwMode="auto">
          <a:xfrm>
            <a:off x="2225675" y="295275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Networking </a:t>
            </a:r>
            <a:br>
              <a:rPr lang="en-US" sz="1000" b="0"/>
            </a:br>
            <a:r>
              <a:rPr lang="en-US" sz="1000" b="0"/>
              <a:t>and </a:t>
            </a:r>
            <a:br>
              <a:rPr lang="en-US" sz="1000" b="0"/>
            </a:br>
            <a:r>
              <a:rPr lang="en-US" sz="1000" b="0"/>
              <a:t>understanding</a:t>
            </a:r>
          </a:p>
        </p:txBody>
      </p:sp>
      <p:sp>
        <p:nvSpPr>
          <p:cNvPr id="26645" name="AutoShape 41"/>
          <p:cNvSpPr>
            <a:spLocks noChangeAspect="1" noChangeArrowheads="1"/>
          </p:cNvSpPr>
          <p:nvPr/>
        </p:nvSpPr>
        <p:spPr bwMode="auto">
          <a:xfrm>
            <a:off x="482600" y="198120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Technologies</a:t>
            </a:r>
          </a:p>
        </p:txBody>
      </p:sp>
      <p:sp>
        <p:nvSpPr>
          <p:cNvPr id="26646" name="AutoShape 44"/>
          <p:cNvSpPr>
            <a:spLocks noChangeAspect="1" noChangeArrowheads="1"/>
          </p:cNvSpPr>
          <p:nvPr/>
        </p:nvSpPr>
        <p:spPr bwMode="auto">
          <a:xfrm>
            <a:off x="5508625" y="3679825"/>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Fix perverse </a:t>
            </a:r>
            <a:br>
              <a:rPr lang="en-US" sz="1000" b="0"/>
            </a:br>
            <a:r>
              <a:rPr lang="en-US" sz="1000" b="0"/>
              <a:t>incentives</a:t>
            </a:r>
          </a:p>
        </p:txBody>
      </p:sp>
      <p:sp>
        <p:nvSpPr>
          <p:cNvPr id="26647" name="AutoShape 45"/>
          <p:cNvSpPr>
            <a:spLocks noChangeAspect="1" noChangeArrowheads="1"/>
          </p:cNvSpPr>
          <p:nvPr/>
        </p:nvSpPr>
        <p:spPr bwMode="auto">
          <a:xfrm>
            <a:off x="6388100" y="2201863"/>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Proactive NFIP</a:t>
            </a:r>
          </a:p>
        </p:txBody>
      </p:sp>
      <p:sp>
        <p:nvSpPr>
          <p:cNvPr id="26648" name="AutoShape 47"/>
          <p:cNvSpPr>
            <a:spLocks noChangeAspect="1" noChangeArrowheads="1"/>
          </p:cNvSpPr>
          <p:nvPr/>
        </p:nvSpPr>
        <p:spPr bwMode="auto">
          <a:xfrm>
            <a:off x="5110163" y="1384300"/>
            <a:ext cx="1160462"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Venice Italy – </a:t>
            </a:r>
            <a:br>
              <a:rPr lang="en-US" sz="1000" b="0"/>
            </a:br>
            <a:r>
              <a:rPr lang="en-US" sz="1000" b="0"/>
              <a:t>plan on </a:t>
            </a:r>
            <a:br>
              <a:rPr lang="en-US" sz="1000" b="0"/>
            </a:br>
            <a:r>
              <a:rPr lang="en-US" sz="1000" b="0"/>
              <a:t>inundation</a:t>
            </a:r>
          </a:p>
        </p:txBody>
      </p:sp>
      <p:sp>
        <p:nvSpPr>
          <p:cNvPr id="26649" name="AutoShape 48"/>
          <p:cNvSpPr>
            <a:spLocks noChangeAspect="1" noChangeArrowheads="1"/>
          </p:cNvSpPr>
          <p:nvPr/>
        </p:nvSpPr>
        <p:spPr bwMode="auto">
          <a:xfrm>
            <a:off x="4232275" y="1890713"/>
            <a:ext cx="1160463" cy="976312"/>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Resilient </a:t>
            </a:r>
            <a:br>
              <a:rPr lang="en-US" sz="1000"/>
            </a:br>
            <a:r>
              <a:rPr lang="en-US" sz="1000"/>
              <a:t>Development </a:t>
            </a:r>
            <a:br>
              <a:rPr lang="en-US" sz="1000"/>
            </a:br>
            <a:r>
              <a:rPr lang="en-US" sz="1000"/>
              <a:t>(6 votes)</a:t>
            </a:r>
            <a:endParaRPr lang="en-US" sz="1000" b="0"/>
          </a:p>
        </p:txBody>
      </p:sp>
      <p:sp>
        <p:nvSpPr>
          <p:cNvPr id="26650" name="AutoShape 49"/>
          <p:cNvSpPr>
            <a:spLocks noChangeAspect="1" noChangeArrowheads="1"/>
          </p:cNvSpPr>
          <p:nvPr/>
        </p:nvSpPr>
        <p:spPr bwMode="auto">
          <a:xfrm>
            <a:off x="5110163" y="2376488"/>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Increase </a:t>
            </a:r>
            <a:br>
              <a:rPr lang="en-US" sz="1000" b="0"/>
            </a:br>
            <a:r>
              <a:rPr lang="en-US" sz="1000" b="0"/>
              <a:t>floodable </a:t>
            </a:r>
            <a:br>
              <a:rPr lang="en-US" sz="1000" b="0"/>
            </a:br>
            <a:r>
              <a:rPr lang="en-US" sz="1000" b="0"/>
              <a:t>development</a:t>
            </a:r>
          </a:p>
        </p:txBody>
      </p:sp>
      <p:sp>
        <p:nvSpPr>
          <p:cNvPr id="26651" name="AutoShape 51"/>
          <p:cNvSpPr>
            <a:spLocks noChangeAspect="1" noChangeArrowheads="1"/>
          </p:cNvSpPr>
          <p:nvPr/>
        </p:nvSpPr>
        <p:spPr bwMode="auto">
          <a:xfrm>
            <a:off x="8207375" y="4295775"/>
            <a:ext cx="1160463" cy="976313"/>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Free Market </a:t>
            </a:r>
            <a:br>
              <a:rPr lang="en-US" sz="1000"/>
            </a:br>
            <a:r>
              <a:rPr lang="en-US" sz="1000"/>
              <a:t>Approach </a:t>
            </a:r>
            <a:br>
              <a:rPr lang="en-US" sz="1000"/>
            </a:br>
            <a:r>
              <a:rPr lang="en-US" sz="1000"/>
              <a:t>(2 votes)</a:t>
            </a:r>
            <a:endParaRPr lang="en-US" sz="1000" b="0"/>
          </a:p>
        </p:txBody>
      </p:sp>
      <p:sp>
        <p:nvSpPr>
          <p:cNvPr id="26652" name="AutoShape 44"/>
          <p:cNvSpPr>
            <a:spLocks noChangeAspect="1" noChangeArrowheads="1"/>
          </p:cNvSpPr>
          <p:nvPr/>
        </p:nvSpPr>
        <p:spPr bwMode="auto">
          <a:xfrm>
            <a:off x="6365875" y="415925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Modification </a:t>
            </a:r>
            <a:br>
              <a:rPr lang="en-US" sz="1000" b="0"/>
            </a:br>
            <a:r>
              <a:rPr lang="en-US" sz="1000" b="0"/>
              <a:t>of national </a:t>
            </a:r>
            <a:br>
              <a:rPr lang="en-US" sz="1000" b="0"/>
            </a:br>
            <a:r>
              <a:rPr lang="en-US" sz="1000" b="0"/>
              <a:t>flood insurance </a:t>
            </a:r>
            <a:br>
              <a:rPr lang="en-US" sz="1000" b="0"/>
            </a:br>
            <a:r>
              <a:rPr lang="en-US" sz="1000" b="0"/>
              <a:t>program</a:t>
            </a:r>
          </a:p>
        </p:txBody>
      </p:sp>
      <p:sp>
        <p:nvSpPr>
          <p:cNvPr id="26653" name="AutoShape 29"/>
          <p:cNvSpPr>
            <a:spLocks noChangeAspect="1" noChangeArrowheads="1"/>
          </p:cNvSpPr>
          <p:nvPr/>
        </p:nvSpPr>
        <p:spPr bwMode="auto">
          <a:xfrm>
            <a:off x="7239000" y="2703513"/>
            <a:ext cx="1160463" cy="976312"/>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Align </a:t>
            </a:r>
            <a:br>
              <a:rPr lang="en-US" sz="1000"/>
            </a:br>
            <a:r>
              <a:rPr lang="en-US" sz="1000"/>
              <a:t>Incentives </a:t>
            </a:r>
            <a:br>
              <a:rPr lang="en-US" sz="1000"/>
            </a:br>
            <a:r>
              <a:rPr lang="en-US" sz="1000"/>
              <a:t>&amp; Risk </a:t>
            </a:r>
            <a:br>
              <a:rPr lang="en-US" sz="1000"/>
            </a:br>
            <a:r>
              <a:rPr lang="en-US" sz="1000"/>
              <a:t>(6 votes)</a:t>
            </a:r>
            <a:endParaRPr lang="en-US" sz="1000" b="0"/>
          </a:p>
        </p:txBody>
      </p:sp>
      <p:sp>
        <p:nvSpPr>
          <p:cNvPr id="26654" name="AutoShape 49"/>
          <p:cNvSpPr>
            <a:spLocks noChangeAspect="1" noChangeArrowheads="1"/>
          </p:cNvSpPr>
          <p:nvPr/>
        </p:nvSpPr>
        <p:spPr bwMode="auto">
          <a:xfrm>
            <a:off x="8208963" y="5281613"/>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Free business – </a:t>
            </a:r>
            <a:br>
              <a:rPr lang="en-US" sz="1000" b="0"/>
            </a:br>
            <a:r>
              <a:rPr lang="en-US" sz="1000" b="0"/>
              <a:t>market driven </a:t>
            </a:r>
            <a:br>
              <a:rPr lang="en-US" sz="1000" b="0"/>
            </a:br>
            <a:r>
              <a:rPr lang="en-US" sz="1000" b="0"/>
              <a:t>protection</a:t>
            </a:r>
          </a:p>
        </p:txBody>
      </p:sp>
      <p:pic>
        <p:nvPicPr>
          <p:cNvPr id="13344" name="Picture 11"/>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656638" y="88900"/>
            <a:ext cx="989012" cy="800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3345" name="Picture 38"/>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160713" y="3057525"/>
            <a:ext cx="2141537" cy="2139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3346" name="Picture 39"/>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1966913" y="1177925"/>
            <a:ext cx="2295525" cy="1925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3347" name="Picture 40"/>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3819525" y="5233988"/>
            <a:ext cx="4227513" cy="1927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8"/>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330200"/>
            <a:ext cx="9875838" cy="93297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28674" name="Rectangle 1"/>
          <p:cNvSpPr>
            <a:spLocks noChangeArrowheads="1"/>
          </p:cNvSpPr>
          <p:nvPr/>
        </p:nvSpPr>
        <p:spPr bwMode="auto">
          <a:xfrm>
            <a:off x="0" y="-330200"/>
            <a:ext cx="9875838" cy="922338"/>
          </a:xfrm>
          <a:prstGeom prst="rect">
            <a:avLst/>
          </a:prstGeom>
          <a:solidFill>
            <a:schemeClr val="bg1"/>
          </a:solidFill>
          <a:ln w="12700">
            <a:noFill/>
            <a:round/>
            <a:headEnd/>
            <a:tailEnd/>
          </a:ln>
        </p:spPr>
        <p:txBody>
          <a:bodyPr anchor="ctr">
            <a:spAutoFit/>
          </a:bodyPr>
          <a:lstStyle/>
          <a:p>
            <a:endParaRPr lang="en-US"/>
          </a:p>
        </p:txBody>
      </p:sp>
      <p:pic>
        <p:nvPicPr>
          <p:cNvPr id="1434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125413"/>
            <a:ext cx="9947275" cy="9318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28676" name="Rectangle 2"/>
          <p:cNvSpPr txBox="1">
            <a:spLocks noGrp="1" noChangeArrowheads="1"/>
          </p:cNvSpPr>
          <p:nvPr/>
        </p:nvSpPr>
        <p:spPr bwMode="auto">
          <a:xfrm>
            <a:off x="493713" y="7251700"/>
            <a:ext cx="8888412" cy="338138"/>
          </a:xfrm>
          <a:prstGeom prst="rect">
            <a:avLst/>
          </a:prstGeom>
          <a:noFill/>
          <a:ln w="9525">
            <a:noFill/>
            <a:miter lim="800000"/>
            <a:headEnd/>
            <a:tailEnd/>
          </a:ln>
        </p:spPr>
        <p:txBody>
          <a:bodyPr lIns="0" tIns="0" rIns="0" bIns="0"/>
          <a:lstStyle/>
          <a:p>
            <a:pPr algn="ctr" defTabSz="998538" eaLnBrk="1" hangingPunct="1"/>
            <a:r>
              <a:rPr lang="en-US" sz="1000" b="0">
                <a:solidFill>
                  <a:srgbClr val="3E41A1"/>
                </a:solidFill>
                <a:cs typeface="Arial" pitchFamily="34" charset="0"/>
              </a:rPr>
              <a:t>SSPEED Conference • Upper West Side of Galveston Bay Workshop • April 11, 2012  • Page </a:t>
            </a:r>
            <a:fld id="{0812321B-AB9A-46BE-A06C-8CA92AAB14C7}" type="slidenum">
              <a:rPr lang="en-US" sz="1000" b="0">
                <a:solidFill>
                  <a:srgbClr val="3E41A1"/>
                </a:solidFill>
                <a:cs typeface="Arial" pitchFamily="34" charset="0"/>
              </a:rPr>
              <a:pPr algn="ctr" defTabSz="998538" eaLnBrk="1" hangingPunct="1"/>
              <a:t>11</a:t>
            </a:fld>
            <a:endParaRPr lang="en-US" sz="1000" b="0">
              <a:solidFill>
                <a:srgbClr val="3E41A1"/>
              </a:solidFill>
              <a:cs typeface="Arial" pitchFamily="34" charset="0"/>
            </a:endParaRPr>
          </a:p>
        </p:txBody>
      </p:sp>
      <p:sp>
        <p:nvSpPr>
          <p:cNvPr id="28677" name="Rectangle 3"/>
          <p:cNvSpPr>
            <a:spLocks noGrp="1" noChangeArrowheads="1"/>
          </p:cNvSpPr>
          <p:nvPr>
            <p:ph type="subTitle" idx="4294967295"/>
          </p:nvPr>
        </p:nvSpPr>
        <p:spPr bwMode="auto">
          <a:xfrm>
            <a:off x="1417638" y="187325"/>
            <a:ext cx="6954837" cy="338138"/>
          </a:xfrm>
          <a:prstGeom prst="rect">
            <a:avLst/>
          </a:prstGeom>
          <a:noFill/>
          <a:ln>
            <a:miter lim="800000"/>
            <a:headEnd/>
            <a:tailEnd/>
          </a:ln>
        </p:spPr>
        <p:txBody>
          <a:bodyPr lIns="0" tIns="49889" rIns="0" bIns="49889"/>
          <a:lstStyle/>
          <a:p>
            <a:pPr marL="0" indent="0" algn="r" eaLnBrk="1" hangingPunct="1">
              <a:lnSpc>
                <a:spcPct val="80000"/>
              </a:lnSpc>
              <a:buFontTx/>
              <a:buNone/>
            </a:pPr>
            <a:r>
              <a:rPr lang="en-US" sz="2800" smtClean="0">
                <a:solidFill>
                  <a:srgbClr val="0070C0"/>
                </a:solidFill>
                <a:latin typeface="Century Gothic" pitchFamily="34" charset="0"/>
              </a:rPr>
              <a:t>Multi-Stakeholder Visioning</a:t>
            </a:r>
          </a:p>
        </p:txBody>
      </p:sp>
      <p:pic>
        <p:nvPicPr>
          <p:cNvPr id="28678" name="Picture 112"/>
          <p:cNvPicPr>
            <a:picLocks noChangeAspect="1" noChangeArrowheads="1"/>
          </p:cNvPicPr>
          <p:nvPr/>
        </p:nvPicPr>
        <p:blipFill>
          <a:blip r:embed="rId5"/>
          <a:srcRect/>
          <a:stretch>
            <a:fillRect/>
          </a:stretch>
        </p:blipFill>
        <p:spPr bwMode="auto">
          <a:xfrm>
            <a:off x="9734550" y="-12700"/>
            <a:ext cx="47625" cy="7602538"/>
          </a:xfrm>
          <a:prstGeom prst="rect">
            <a:avLst/>
          </a:prstGeom>
          <a:noFill/>
          <a:ln w="12700">
            <a:noFill/>
            <a:miter lim="800000"/>
            <a:headEnd/>
            <a:tailEnd/>
          </a:ln>
        </p:spPr>
      </p:pic>
      <p:sp>
        <p:nvSpPr>
          <p:cNvPr id="28679" name="Text Box 6"/>
          <p:cNvSpPr txBox="1">
            <a:spLocks noChangeArrowheads="1"/>
          </p:cNvSpPr>
          <p:nvPr/>
        </p:nvSpPr>
        <p:spPr bwMode="auto">
          <a:xfrm>
            <a:off x="2611438" y="1730375"/>
            <a:ext cx="6835775" cy="801688"/>
          </a:xfrm>
          <a:prstGeom prst="rect">
            <a:avLst/>
          </a:prstGeom>
          <a:noFill/>
          <a:ln w="9525">
            <a:noFill/>
            <a:miter lim="800000"/>
            <a:headEnd/>
            <a:tailEnd/>
          </a:ln>
        </p:spPr>
        <p:txBody>
          <a:bodyPr lIns="99793" tIns="49897" rIns="99793" bIns="49897"/>
          <a:lstStyle/>
          <a:p>
            <a:pPr marL="223838" indent="-223838" defTabSz="998538">
              <a:buClr>
                <a:srgbClr val="000000"/>
              </a:buClr>
              <a:buFont typeface="Times" charset="0"/>
              <a:buNone/>
            </a:pPr>
            <a:endParaRPr lang="en-US" sz="1100" b="0">
              <a:latin typeface="Arial Narrow" pitchFamily="34" charset="0"/>
            </a:endParaRPr>
          </a:p>
        </p:txBody>
      </p:sp>
      <p:sp>
        <p:nvSpPr>
          <p:cNvPr id="28680" name="AutoShape 7"/>
          <p:cNvSpPr>
            <a:spLocks noChangeAspect="1" noChangeArrowheads="1"/>
          </p:cNvSpPr>
          <p:nvPr/>
        </p:nvSpPr>
        <p:spPr bwMode="auto">
          <a:xfrm>
            <a:off x="5580063" y="2362200"/>
            <a:ext cx="1160462"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a:r>
              <a:rPr lang="en-US" sz="1000" b="0"/>
              <a:t>Continuous </a:t>
            </a:r>
            <a:br>
              <a:rPr lang="en-US" sz="1000" b="0"/>
            </a:br>
            <a:r>
              <a:rPr lang="en-US" sz="1000" b="0"/>
              <a:t>improvement</a:t>
            </a:r>
          </a:p>
        </p:txBody>
      </p:sp>
      <p:sp>
        <p:nvSpPr>
          <p:cNvPr id="28681" name="AutoShape 8"/>
          <p:cNvSpPr>
            <a:spLocks noChangeAspect="1" noChangeArrowheads="1"/>
          </p:cNvSpPr>
          <p:nvPr/>
        </p:nvSpPr>
        <p:spPr bwMode="auto">
          <a:xfrm>
            <a:off x="2952750" y="4271963"/>
            <a:ext cx="1160463" cy="976312"/>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Governance </a:t>
            </a:r>
            <a:br>
              <a:rPr lang="en-US" sz="1000"/>
            </a:br>
            <a:r>
              <a:rPr lang="en-US" sz="1000"/>
              <a:t>(1 vote)</a:t>
            </a:r>
            <a:endParaRPr lang="en-US" sz="1000" b="0">
              <a:latin typeface="Arial" pitchFamily="34" charset="0"/>
            </a:endParaRPr>
          </a:p>
        </p:txBody>
      </p:sp>
      <p:sp>
        <p:nvSpPr>
          <p:cNvPr id="28682" name="AutoShape 9"/>
          <p:cNvSpPr>
            <a:spLocks noChangeAspect="1" noChangeArrowheads="1"/>
          </p:cNvSpPr>
          <p:nvPr/>
        </p:nvSpPr>
        <p:spPr bwMode="auto">
          <a:xfrm>
            <a:off x="3830638" y="4749800"/>
            <a:ext cx="1160462"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Who?</a:t>
            </a:r>
            <a:endParaRPr lang="en-US" sz="1000" b="0">
              <a:latin typeface="Arial" pitchFamily="34" charset="0"/>
            </a:endParaRPr>
          </a:p>
        </p:txBody>
      </p:sp>
      <p:sp>
        <p:nvSpPr>
          <p:cNvPr id="28683" name="AutoShape 14"/>
          <p:cNvSpPr>
            <a:spLocks noChangeAspect="1" noChangeArrowheads="1"/>
          </p:cNvSpPr>
          <p:nvPr/>
        </p:nvSpPr>
        <p:spPr bwMode="auto">
          <a:xfrm>
            <a:off x="6450013" y="1873250"/>
            <a:ext cx="1160462" cy="976313"/>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Sustainable </a:t>
            </a:r>
            <a:br>
              <a:rPr lang="en-US" sz="1000"/>
            </a:br>
            <a:r>
              <a:rPr lang="en-US" sz="1000"/>
              <a:t>Development </a:t>
            </a:r>
            <a:br>
              <a:rPr lang="en-US" sz="1000"/>
            </a:br>
            <a:r>
              <a:rPr lang="en-US" sz="1000"/>
              <a:t>(2 votes)</a:t>
            </a:r>
            <a:endParaRPr lang="en-US" sz="1000" b="0">
              <a:latin typeface="Arial" pitchFamily="34" charset="0"/>
            </a:endParaRPr>
          </a:p>
        </p:txBody>
      </p:sp>
      <p:sp>
        <p:nvSpPr>
          <p:cNvPr id="28684" name="AutoShape 17"/>
          <p:cNvSpPr>
            <a:spLocks noChangeAspect="1" noChangeArrowheads="1"/>
          </p:cNvSpPr>
          <p:nvPr/>
        </p:nvSpPr>
        <p:spPr bwMode="auto">
          <a:xfrm>
            <a:off x="5580063" y="1387475"/>
            <a:ext cx="1160462"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Sustainable </a:t>
            </a:r>
            <a:br>
              <a:rPr lang="en-US" sz="1000" b="0"/>
            </a:br>
            <a:r>
              <a:rPr lang="en-US" sz="1000" b="0"/>
              <a:t>development </a:t>
            </a:r>
            <a:br>
              <a:rPr lang="en-US" sz="1000" b="0"/>
            </a:br>
            <a:r>
              <a:rPr lang="en-US" sz="1000" b="0"/>
              <a:t>for hazards</a:t>
            </a:r>
            <a:endParaRPr lang="en-US" sz="1000" b="0">
              <a:latin typeface="Arial" pitchFamily="34" charset="0"/>
            </a:endParaRPr>
          </a:p>
        </p:txBody>
      </p:sp>
      <p:sp>
        <p:nvSpPr>
          <p:cNvPr id="28685" name="AutoShape 19"/>
          <p:cNvSpPr>
            <a:spLocks noChangeAspect="1" noChangeArrowheads="1"/>
          </p:cNvSpPr>
          <p:nvPr/>
        </p:nvSpPr>
        <p:spPr bwMode="auto">
          <a:xfrm>
            <a:off x="630238" y="6689725"/>
            <a:ext cx="1160462"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Status Quo</a:t>
            </a:r>
            <a:endParaRPr lang="en-US" sz="1000" b="0">
              <a:latin typeface="Arial" pitchFamily="34" charset="0"/>
            </a:endParaRPr>
          </a:p>
        </p:txBody>
      </p:sp>
      <p:sp>
        <p:nvSpPr>
          <p:cNvPr id="28686" name="AutoShape 20"/>
          <p:cNvSpPr>
            <a:spLocks noChangeAspect="1" noChangeArrowheads="1"/>
          </p:cNvSpPr>
          <p:nvPr/>
        </p:nvSpPr>
        <p:spPr bwMode="auto">
          <a:xfrm>
            <a:off x="1500188" y="6200775"/>
            <a:ext cx="1160462" cy="976313"/>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Don</a:t>
            </a:r>
            <a:r>
              <a:rPr lang="ja-JP" altLang="en-US" sz="1000"/>
              <a:t>’</a:t>
            </a:r>
            <a:r>
              <a:rPr lang="en-US" altLang="ja-JP" sz="1000"/>
              <a:t>t </a:t>
            </a:r>
            <a:br>
              <a:rPr lang="en-US" altLang="ja-JP" sz="1000"/>
            </a:br>
            <a:r>
              <a:rPr lang="en-US" altLang="ja-JP" sz="1000"/>
              <a:t>Change </a:t>
            </a:r>
            <a:br>
              <a:rPr lang="en-US" altLang="ja-JP" sz="1000"/>
            </a:br>
            <a:r>
              <a:rPr lang="en-US" altLang="ja-JP" sz="1000"/>
              <a:t>Anything</a:t>
            </a:r>
            <a:endParaRPr lang="en-US" sz="1000" b="0">
              <a:latin typeface="Arial" pitchFamily="34" charset="0"/>
            </a:endParaRPr>
          </a:p>
        </p:txBody>
      </p:sp>
      <p:sp>
        <p:nvSpPr>
          <p:cNvPr id="28687" name="AutoShape 21"/>
          <p:cNvSpPr>
            <a:spLocks noChangeAspect="1" noChangeArrowheads="1"/>
          </p:cNvSpPr>
          <p:nvPr/>
        </p:nvSpPr>
        <p:spPr bwMode="auto">
          <a:xfrm>
            <a:off x="630238" y="5715000"/>
            <a:ext cx="1160462"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No action</a:t>
            </a:r>
            <a:endParaRPr lang="en-US" sz="1000" b="0">
              <a:latin typeface="Arial" pitchFamily="34" charset="0"/>
            </a:endParaRPr>
          </a:p>
        </p:txBody>
      </p:sp>
      <p:sp>
        <p:nvSpPr>
          <p:cNvPr id="28688" name="AutoShape 22"/>
          <p:cNvSpPr>
            <a:spLocks noChangeAspect="1" noChangeArrowheads="1"/>
          </p:cNvSpPr>
          <p:nvPr/>
        </p:nvSpPr>
        <p:spPr bwMode="auto">
          <a:xfrm>
            <a:off x="5627688" y="3656013"/>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Solutions </a:t>
            </a:r>
            <a:br>
              <a:rPr lang="en-US" sz="1000" b="0"/>
            </a:br>
            <a:r>
              <a:rPr lang="en-US" sz="1000" b="0"/>
              <a:t>must be </a:t>
            </a:r>
            <a:br>
              <a:rPr lang="en-US" sz="1000" b="0"/>
            </a:br>
            <a:r>
              <a:rPr lang="en-US" sz="1000" b="0"/>
              <a:t>socially just -  </a:t>
            </a:r>
            <a:br>
              <a:rPr lang="en-US" sz="1000" b="0"/>
            </a:br>
            <a:r>
              <a:rPr lang="en-US" sz="1000" b="0"/>
              <a:t>Equitability </a:t>
            </a:r>
            <a:br>
              <a:rPr lang="en-US" sz="1000" b="0"/>
            </a:br>
            <a:r>
              <a:rPr lang="en-US" sz="1000" b="0"/>
              <a:t>in treatment</a:t>
            </a:r>
            <a:endParaRPr lang="en-US" sz="1000" b="0">
              <a:latin typeface="Arial" pitchFamily="34" charset="0"/>
            </a:endParaRPr>
          </a:p>
        </p:txBody>
      </p:sp>
      <p:sp>
        <p:nvSpPr>
          <p:cNvPr id="28689" name="AutoShape 24"/>
          <p:cNvSpPr>
            <a:spLocks noChangeAspect="1" noChangeArrowheads="1"/>
          </p:cNvSpPr>
          <p:nvPr/>
        </p:nvSpPr>
        <p:spPr bwMode="auto">
          <a:xfrm>
            <a:off x="6496050" y="3163888"/>
            <a:ext cx="1160463" cy="976312"/>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Social Equity </a:t>
            </a:r>
            <a:br>
              <a:rPr lang="en-US" sz="1000"/>
            </a:br>
            <a:r>
              <a:rPr lang="en-US" sz="1000"/>
              <a:t>(1 vote)</a:t>
            </a:r>
            <a:endParaRPr lang="en-US" sz="1000" b="0">
              <a:latin typeface="Arial" pitchFamily="34" charset="0"/>
            </a:endParaRPr>
          </a:p>
        </p:txBody>
      </p:sp>
      <p:sp>
        <p:nvSpPr>
          <p:cNvPr id="28690" name="AutoShape 35"/>
          <p:cNvSpPr>
            <a:spLocks noChangeAspect="1" noChangeArrowheads="1"/>
          </p:cNvSpPr>
          <p:nvPr/>
        </p:nvSpPr>
        <p:spPr bwMode="auto">
          <a:xfrm>
            <a:off x="5683250" y="6207125"/>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Enhance </a:t>
            </a:r>
            <a:br>
              <a:rPr lang="en-US" sz="1000" b="0"/>
            </a:br>
            <a:r>
              <a:rPr lang="en-US" sz="1000" b="0"/>
              <a:t>trauma </a:t>
            </a:r>
            <a:br>
              <a:rPr lang="en-US" sz="1000" b="0"/>
            </a:br>
            <a:r>
              <a:rPr lang="en-US" sz="1000" b="0"/>
              <a:t>recovery for </a:t>
            </a:r>
            <a:br>
              <a:rPr lang="en-US" sz="1000" b="0"/>
            </a:br>
            <a:r>
              <a:rPr lang="en-US" sz="1000" b="0"/>
              <a:t>individuals &amp; </a:t>
            </a:r>
            <a:br>
              <a:rPr lang="en-US" sz="1000" b="0"/>
            </a:br>
            <a:r>
              <a:rPr lang="en-US" sz="1000" b="0"/>
              <a:t>community</a:t>
            </a:r>
            <a:endParaRPr lang="en-US" sz="1000" b="0">
              <a:latin typeface="Arial" pitchFamily="34" charset="0"/>
            </a:endParaRPr>
          </a:p>
        </p:txBody>
      </p:sp>
      <p:sp>
        <p:nvSpPr>
          <p:cNvPr id="28691" name="AutoShape 36"/>
          <p:cNvSpPr>
            <a:spLocks noChangeAspect="1" noChangeArrowheads="1"/>
          </p:cNvSpPr>
          <p:nvPr/>
        </p:nvSpPr>
        <p:spPr bwMode="auto">
          <a:xfrm>
            <a:off x="5675313" y="5229225"/>
            <a:ext cx="1160462" cy="976313"/>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Reentry </a:t>
            </a:r>
            <a:br>
              <a:rPr lang="en-US" sz="1000"/>
            </a:br>
            <a:r>
              <a:rPr lang="en-US" sz="1000"/>
              <a:t>Planning</a:t>
            </a:r>
            <a:endParaRPr lang="en-US" sz="1000" b="0">
              <a:latin typeface="Arial" pitchFamily="34" charset="0"/>
            </a:endParaRPr>
          </a:p>
        </p:txBody>
      </p:sp>
      <p:sp>
        <p:nvSpPr>
          <p:cNvPr id="28692" name="AutoShape 37"/>
          <p:cNvSpPr>
            <a:spLocks noChangeAspect="1" noChangeArrowheads="1"/>
          </p:cNvSpPr>
          <p:nvPr/>
        </p:nvSpPr>
        <p:spPr bwMode="auto">
          <a:xfrm>
            <a:off x="6553200" y="571500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Preserve </a:t>
            </a:r>
            <a:br>
              <a:rPr lang="en-US" sz="1000" b="0"/>
            </a:br>
            <a:r>
              <a:rPr lang="en-US" sz="1000" b="0"/>
              <a:t>social </a:t>
            </a:r>
            <a:br>
              <a:rPr lang="en-US" sz="1000" b="0"/>
            </a:br>
            <a:r>
              <a:rPr lang="en-US" sz="1000" b="0"/>
              <a:t>fabric of </a:t>
            </a:r>
            <a:br>
              <a:rPr lang="en-US" sz="1000" b="0"/>
            </a:br>
            <a:r>
              <a:rPr lang="en-US" sz="1000" b="0"/>
              <a:t>community</a:t>
            </a:r>
            <a:r>
              <a:rPr lang="en-US" sz="1000" b="0">
                <a:latin typeface="Arial" pitchFamily="34" charset="0"/>
              </a:rPr>
              <a:t> </a:t>
            </a:r>
          </a:p>
        </p:txBody>
      </p:sp>
      <p:sp>
        <p:nvSpPr>
          <p:cNvPr id="28693" name="AutoShape 44"/>
          <p:cNvSpPr>
            <a:spLocks noChangeAspect="1" noChangeArrowheads="1"/>
          </p:cNvSpPr>
          <p:nvPr/>
        </p:nvSpPr>
        <p:spPr bwMode="auto">
          <a:xfrm>
            <a:off x="1762125" y="3757613"/>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a:t>Pre and post </a:t>
            </a:r>
            <a:br>
              <a:rPr lang="en-US" sz="1000"/>
            </a:br>
            <a:r>
              <a:rPr lang="en-US" sz="1000"/>
              <a:t>planning – </a:t>
            </a:r>
            <a:br>
              <a:rPr lang="en-US" sz="1000"/>
            </a:br>
            <a:r>
              <a:rPr lang="en-US" sz="1000"/>
              <a:t>link plans</a:t>
            </a:r>
            <a:endParaRPr lang="en-US" sz="1000">
              <a:latin typeface="Arial" pitchFamily="34" charset="0"/>
            </a:endParaRPr>
          </a:p>
        </p:txBody>
      </p:sp>
      <p:sp>
        <p:nvSpPr>
          <p:cNvPr id="28694" name="AutoShape 45"/>
          <p:cNvSpPr>
            <a:spLocks noChangeAspect="1" noChangeArrowheads="1"/>
          </p:cNvSpPr>
          <p:nvPr/>
        </p:nvSpPr>
        <p:spPr bwMode="auto">
          <a:xfrm>
            <a:off x="887413" y="4246563"/>
            <a:ext cx="1160462" cy="976312"/>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
            </a:r>
            <a:br>
              <a:rPr lang="en-US" sz="1000"/>
            </a:br>
            <a:r>
              <a:rPr lang="en-US" sz="900"/>
              <a:t>Comprehensive </a:t>
            </a:r>
            <a:r>
              <a:rPr lang="en-US" sz="1000"/>
              <a:t/>
            </a:r>
            <a:br>
              <a:rPr lang="en-US" sz="1000"/>
            </a:br>
            <a:r>
              <a:rPr lang="en-US" sz="1000"/>
              <a:t>Disaster Recovery </a:t>
            </a:r>
            <a:br>
              <a:rPr lang="en-US" sz="1000"/>
            </a:br>
            <a:r>
              <a:rPr lang="en-US" sz="1000"/>
              <a:t>Planning</a:t>
            </a:r>
            <a:br>
              <a:rPr lang="en-US" sz="1000"/>
            </a:br>
            <a:r>
              <a:rPr lang="en-US" sz="1000"/>
              <a:t>(4 votes)</a:t>
            </a:r>
            <a:endParaRPr lang="en-US" sz="1000" b="0">
              <a:latin typeface="Arial" pitchFamily="34" charset="0"/>
            </a:endParaRPr>
          </a:p>
        </p:txBody>
      </p:sp>
      <p:sp>
        <p:nvSpPr>
          <p:cNvPr id="28695" name="AutoShape 46"/>
          <p:cNvSpPr>
            <a:spLocks noChangeAspect="1" noChangeArrowheads="1"/>
          </p:cNvSpPr>
          <p:nvPr/>
        </p:nvSpPr>
        <p:spPr bwMode="auto">
          <a:xfrm>
            <a:off x="1765300" y="4732338"/>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a:t>Multi-hazard </a:t>
            </a:r>
            <a:br>
              <a:rPr lang="en-US" sz="1000"/>
            </a:br>
            <a:r>
              <a:rPr lang="en-US" sz="1000"/>
              <a:t>mitigation </a:t>
            </a:r>
            <a:br>
              <a:rPr lang="en-US" sz="1000"/>
            </a:br>
            <a:r>
              <a:rPr lang="en-US" sz="1000"/>
              <a:t>solutions</a:t>
            </a:r>
            <a:endParaRPr lang="en-US" sz="1000">
              <a:latin typeface="Arial" pitchFamily="34" charset="0"/>
            </a:endParaRPr>
          </a:p>
        </p:txBody>
      </p:sp>
      <p:sp>
        <p:nvSpPr>
          <p:cNvPr id="28696" name="AutoShape 49"/>
          <p:cNvSpPr>
            <a:spLocks noChangeAspect="1" noChangeArrowheads="1"/>
          </p:cNvSpPr>
          <p:nvPr/>
        </p:nvSpPr>
        <p:spPr bwMode="auto">
          <a:xfrm>
            <a:off x="8478838" y="2152650"/>
            <a:ext cx="1160462" cy="976313"/>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Building </a:t>
            </a:r>
            <a:br>
              <a:rPr lang="en-US" sz="1000"/>
            </a:br>
            <a:r>
              <a:rPr lang="en-US" sz="1000"/>
              <a:t>Codes and </a:t>
            </a:r>
            <a:br>
              <a:rPr lang="en-US" sz="1000"/>
            </a:br>
            <a:r>
              <a:rPr lang="en-US" sz="1000"/>
              <a:t>Compliance </a:t>
            </a:r>
            <a:br>
              <a:rPr lang="en-US" sz="1000"/>
            </a:br>
            <a:r>
              <a:rPr lang="en-US" sz="1000"/>
              <a:t>(2 votes)</a:t>
            </a:r>
            <a:endParaRPr lang="en-US" sz="1000" b="0">
              <a:latin typeface="Arial" pitchFamily="34" charset="0"/>
            </a:endParaRPr>
          </a:p>
        </p:txBody>
      </p:sp>
      <p:sp>
        <p:nvSpPr>
          <p:cNvPr id="28697" name="AutoShape 50"/>
          <p:cNvSpPr>
            <a:spLocks noChangeAspect="1" noChangeArrowheads="1"/>
          </p:cNvSpPr>
          <p:nvPr/>
        </p:nvSpPr>
        <p:spPr bwMode="auto">
          <a:xfrm>
            <a:off x="7610475" y="2643188"/>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Rigorous </a:t>
            </a:r>
            <a:br>
              <a:rPr lang="en-US" sz="1000" b="0"/>
            </a:br>
            <a:r>
              <a:rPr lang="en-US" sz="1000" b="0"/>
              <a:t>standards/</a:t>
            </a:r>
            <a:br>
              <a:rPr lang="en-US" sz="1000" b="0"/>
            </a:br>
            <a:r>
              <a:rPr lang="en-US" sz="1000" b="0"/>
              <a:t>compliance</a:t>
            </a:r>
            <a:endParaRPr lang="en-US" sz="1000" b="0">
              <a:latin typeface="Arial" pitchFamily="34" charset="0"/>
            </a:endParaRPr>
          </a:p>
        </p:txBody>
      </p:sp>
      <p:sp>
        <p:nvSpPr>
          <p:cNvPr id="28698" name="AutoShape 51"/>
          <p:cNvSpPr>
            <a:spLocks noChangeAspect="1" noChangeArrowheads="1"/>
          </p:cNvSpPr>
          <p:nvPr/>
        </p:nvSpPr>
        <p:spPr bwMode="auto">
          <a:xfrm>
            <a:off x="8480425" y="313055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Building </a:t>
            </a:r>
            <a:br>
              <a:rPr lang="en-US" sz="1000" b="0"/>
            </a:br>
            <a:r>
              <a:rPr lang="en-US" sz="1000" b="0"/>
              <a:t>codes must </a:t>
            </a:r>
            <a:br>
              <a:rPr lang="en-US" sz="1000" b="0"/>
            </a:br>
            <a:r>
              <a:rPr lang="en-US" sz="1000" b="0"/>
              <a:t>reflect safe </a:t>
            </a:r>
            <a:br>
              <a:rPr lang="en-US" sz="1000" b="0"/>
            </a:br>
            <a:r>
              <a:rPr lang="en-US" sz="1000" b="0"/>
              <a:t>choices</a:t>
            </a:r>
            <a:endParaRPr lang="en-US" sz="1000" b="0">
              <a:latin typeface="Arial" pitchFamily="34" charset="0"/>
            </a:endParaRPr>
          </a:p>
        </p:txBody>
      </p:sp>
      <p:sp>
        <p:nvSpPr>
          <p:cNvPr id="28699" name="AutoShape 49"/>
          <p:cNvSpPr>
            <a:spLocks noChangeAspect="1" noChangeArrowheads="1"/>
          </p:cNvSpPr>
          <p:nvPr/>
        </p:nvSpPr>
        <p:spPr bwMode="auto">
          <a:xfrm>
            <a:off x="7685088" y="4335463"/>
            <a:ext cx="1160462" cy="976312"/>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a:r>
              <a:rPr lang="en-US" sz="1000"/>
              <a:t>Preserve </a:t>
            </a:r>
            <a:br>
              <a:rPr lang="en-US" sz="1000"/>
            </a:br>
            <a:r>
              <a:rPr lang="en-US" sz="1000"/>
              <a:t>Natural </a:t>
            </a:r>
            <a:br>
              <a:rPr lang="en-US" sz="1000"/>
            </a:br>
            <a:r>
              <a:rPr lang="en-US" sz="1000"/>
              <a:t>Resources </a:t>
            </a:r>
            <a:br>
              <a:rPr lang="en-US" sz="1000"/>
            </a:br>
            <a:r>
              <a:rPr lang="en-US" sz="1000"/>
              <a:t>(3 votes)</a:t>
            </a:r>
          </a:p>
        </p:txBody>
      </p:sp>
      <p:pic>
        <p:nvPicPr>
          <p:cNvPr id="45" name="Picture 7"/>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8526484" y="101370"/>
            <a:ext cx="1068058" cy="701493"/>
          </a:xfrm>
          <a:prstGeom prst="rect">
            <a:avLst/>
          </a:prstGeom>
          <a:noFill/>
          <a:ln>
            <a:noFill/>
          </a:ln>
          <a:effectLst>
            <a:glow rad="63500">
              <a:schemeClr val="accent3">
                <a:satMod val="175000"/>
                <a:alpha val="40000"/>
              </a:schemeClr>
            </a:glow>
            <a:outerShdw dist="107763" dir="2700000" algn="ctr" rotWithShape="0">
              <a:schemeClr val="bg2"/>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14366" name="Picture 43"/>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3617913" y="2971800"/>
            <a:ext cx="2233612" cy="2233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4367" name="Picture 44"/>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274638" y="2466975"/>
            <a:ext cx="2217737" cy="1900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28703" name="AutoShape 23"/>
          <p:cNvSpPr>
            <a:spLocks noChangeAspect="1" noChangeArrowheads="1"/>
          </p:cNvSpPr>
          <p:nvPr/>
        </p:nvSpPr>
        <p:spPr bwMode="auto">
          <a:xfrm>
            <a:off x="2632075" y="2151063"/>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Must better </a:t>
            </a:r>
            <a:br>
              <a:rPr lang="en-US" sz="1000" b="0"/>
            </a:br>
            <a:r>
              <a:rPr lang="en-US" sz="1000" b="0"/>
              <a:t>define costs for </a:t>
            </a:r>
            <a:br>
              <a:rPr lang="en-US" sz="1000" b="0"/>
            </a:br>
            <a:r>
              <a:rPr lang="en-US" sz="1000" b="0"/>
              <a:t>each solution </a:t>
            </a:r>
            <a:br>
              <a:rPr lang="en-US" sz="1000" b="0"/>
            </a:br>
            <a:r>
              <a:rPr lang="en-US" sz="1000" b="0"/>
              <a:t>option</a:t>
            </a:r>
          </a:p>
        </p:txBody>
      </p:sp>
      <p:sp>
        <p:nvSpPr>
          <p:cNvPr id="28704" name="AutoShape 26"/>
          <p:cNvSpPr>
            <a:spLocks noChangeAspect="1" noChangeArrowheads="1"/>
          </p:cNvSpPr>
          <p:nvPr/>
        </p:nvSpPr>
        <p:spPr bwMode="auto">
          <a:xfrm>
            <a:off x="2632075" y="1176338"/>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Understand </a:t>
            </a:r>
            <a:br>
              <a:rPr lang="en-US" sz="1000" b="0"/>
            </a:br>
            <a:r>
              <a:rPr lang="en-US" sz="1000" b="0"/>
              <a:t>what are </a:t>
            </a:r>
            <a:br>
              <a:rPr lang="en-US" sz="1000" b="0"/>
            </a:br>
            <a:r>
              <a:rPr lang="en-US" sz="1000" b="0"/>
              <a:t>the costs of</a:t>
            </a:r>
            <a:br>
              <a:rPr lang="en-US" sz="1000" b="0"/>
            </a:br>
            <a:r>
              <a:rPr lang="en-US" sz="1000" b="0"/>
              <a:t>alternatives</a:t>
            </a:r>
          </a:p>
        </p:txBody>
      </p:sp>
      <p:sp>
        <p:nvSpPr>
          <p:cNvPr id="28705" name="AutoShape 43"/>
          <p:cNvSpPr>
            <a:spLocks noChangeAspect="1" noChangeArrowheads="1"/>
          </p:cNvSpPr>
          <p:nvPr/>
        </p:nvSpPr>
        <p:spPr bwMode="auto">
          <a:xfrm>
            <a:off x="1757363" y="1662113"/>
            <a:ext cx="1160462" cy="976312"/>
          </a:xfrm>
          <a:prstGeom prst="hexagon">
            <a:avLst>
              <a:gd name="adj" fmla="val 29715"/>
              <a:gd name="vf" fmla="val 115470"/>
            </a:avLst>
          </a:prstGeom>
          <a:solidFill>
            <a:srgbClr val="3399FF"/>
          </a:solidFill>
          <a:ln w="9525">
            <a:solidFill>
              <a:srgbClr val="000099"/>
            </a:solidFill>
            <a:miter lim="800000"/>
            <a:headEnd/>
            <a:tailEnd/>
          </a:ln>
        </p:spPr>
        <p:txBody>
          <a:bodyPr wrap="none" anchor="ctr"/>
          <a:lstStyle/>
          <a:p>
            <a:pPr algn="ctr" defTabSz="971550" eaLnBrk="1" hangingPunct="1">
              <a:spcBef>
                <a:spcPct val="50000"/>
              </a:spcBef>
            </a:pPr>
            <a:r>
              <a:rPr lang="en-US" sz="1000"/>
              <a:t/>
            </a:r>
            <a:br>
              <a:rPr lang="en-US" sz="1000"/>
            </a:br>
            <a:r>
              <a:rPr lang="en-US" sz="1000"/>
              <a:t>Understanding </a:t>
            </a:r>
            <a:br>
              <a:rPr lang="en-US" sz="1000"/>
            </a:br>
            <a:r>
              <a:rPr lang="en-US" sz="1000"/>
              <a:t>All the Costs </a:t>
            </a:r>
            <a:br>
              <a:rPr lang="en-US" sz="1000"/>
            </a:br>
            <a:r>
              <a:rPr lang="en-US" sz="1000"/>
              <a:t>(4 votes)</a:t>
            </a:r>
            <a:endParaRPr lang="en-US" sz="1000" b="0"/>
          </a:p>
        </p:txBody>
      </p:sp>
      <p:sp>
        <p:nvSpPr>
          <p:cNvPr id="28706" name="AutoShape 38"/>
          <p:cNvSpPr>
            <a:spLocks noChangeAspect="1" noChangeArrowheads="1"/>
          </p:cNvSpPr>
          <p:nvPr/>
        </p:nvSpPr>
        <p:spPr bwMode="auto">
          <a:xfrm>
            <a:off x="3471863" y="1658938"/>
            <a:ext cx="1160462"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Political viability</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1098550"/>
            <a:ext cx="6578600" cy="6491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30722" name="Rectangle 2"/>
          <p:cNvSpPr>
            <a:spLocks noGrp="1" noChangeArrowheads="1"/>
          </p:cNvSpPr>
          <p:nvPr>
            <p:ph type="ftr" sz="quarter" idx="10"/>
          </p:nvPr>
        </p:nvSpPr>
        <p:spPr>
          <a:xfrm>
            <a:off x="493713" y="7251700"/>
            <a:ext cx="8888412" cy="338138"/>
          </a:xfrm>
          <a:noFill/>
        </p:spPr>
        <p:txBody>
          <a:bodyPr/>
          <a:lstStyle/>
          <a:p>
            <a:pPr defTabSz="998538"/>
            <a:r>
              <a:rPr lang="en-US"/>
              <a:t>SSPEED Conference • Upper West Side of Galveston Bay Workshop • April 11, 2012  • Page </a:t>
            </a:r>
            <a:fld id="{61772511-731F-453B-9C33-84B9958EFAEE}" type="slidenum">
              <a:rPr lang="en-US"/>
              <a:pPr defTabSz="998538"/>
              <a:t>12</a:t>
            </a:fld>
            <a:endParaRPr lang="en-US"/>
          </a:p>
        </p:txBody>
      </p:sp>
      <p:sp>
        <p:nvSpPr>
          <p:cNvPr id="30723" name="Rectangle 3"/>
          <p:cNvSpPr>
            <a:spLocks noGrp="1" noChangeArrowheads="1"/>
          </p:cNvSpPr>
          <p:nvPr>
            <p:ph type="subTitle" idx="1"/>
          </p:nvPr>
        </p:nvSpPr>
        <p:spPr>
          <a:xfrm>
            <a:off x="1417638" y="187325"/>
            <a:ext cx="6954837" cy="338138"/>
          </a:xfrm>
          <a:noFill/>
        </p:spPr>
        <p:txBody>
          <a:bodyPr/>
          <a:lstStyle/>
          <a:p>
            <a:pPr algn="r" eaLnBrk="1" hangingPunct="1">
              <a:lnSpc>
                <a:spcPct val="80000"/>
              </a:lnSpc>
            </a:pPr>
            <a:r>
              <a:rPr lang="en-US" smtClean="0">
                <a:solidFill>
                  <a:srgbClr val="0070C0"/>
                </a:solidFill>
                <a:latin typeface="Century Gothic" pitchFamily="34" charset="0"/>
              </a:rPr>
              <a:t>Workshop Closing</a:t>
            </a:r>
          </a:p>
        </p:txBody>
      </p:sp>
      <p:pic>
        <p:nvPicPr>
          <p:cNvPr id="30724" name="Picture 112"/>
          <p:cNvPicPr>
            <a:picLocks noChangeAspect="1" noChangeArrowheads="1"/>
          </p:cNvPicPr>
          <p:nvPr/>
        </p:nvPicPr>
        <p:blipFill>
          <a:blip r:embed="rId4"/>
          <a:srcRect/>
          <a:stretch>
            <a:fillRect/>
          </a:stretch>
        </p:blipFill>
        <p:spPr bwMode="auto">
          <a:xfrm>
            <a:off x="9734550" y="-12700"/>
            <a:ext cx="47625" cy="7602538"/>
          </a:xfrm>
          <a:prstGeom prst="rect">
            <a:avLst/>
          </a:prstGeom>
          <a:noFill/>
          <a:ln w="12700">
            <a:noFill/>
            <a:miter lim="800000"/>
            <a:headEnd/>
            <a:tailEnd/>
          </a:ln>
        </p:spPr>
      </p:pic>
      <p:sp>
        <p:nvSpPr>
          <p:cNvPr id="15366" name="Rectangle 25"/>
          <p:cNvSpPr>
            <a:spLocks noChangeArrowheads="1"/>
          </p:cNvSpPr>
          <p:nvPr/>
        </p:nvSpPr>
        <p:spPr bwMode="auto">
          <a:xfrm>
            <a:off x="1130300" y="2490788"/>
            <a:ext cx="2755900" cy="1201737"/>
          </a:xfrm>
          <a:prstGeom prst="rect">
            <a:avLst/>
          </a:prstGeom>
          <a:solidFill>
            <a:schemeClr val="bg1"/>
          </a:solidFill>
          <a:ln w="12700">
            <a:solidFill>
              <a:srgbClr val="008000"/>
            </a:solidFill>
            <a:miter lim="800000"/>
            <a:headEnd/>
            <a:tailEnd/>
          </a:ln>
        </p:spPr>
        <p:txBody>
          <a:bodyPr anchor="ctr">
            <a:spAutoFit/>
          </a:bodyPr>
          <a:lstStyle/>
          <a:p>
            <a:pPr>
              <a:tabLst>
                <a:tab pos="685800" algn="l"/>
              </a:tabLst>
              <a:defRPr/>
            </a:pPr>
            <a:r>
              <a:rPr lang="en-US" dirty="0">
                <a:solidFill>
                  <a:srgbClr val="008000"/>
                </a:solidFill>
                <a:latin typeface="Century Gothic" charset="0"/>
                <a:ea typeface="ＭＳ Ｐゴシック" charset="0"/>
              </a:rPr>
              <a:t>AREAS FOR NEAR-TERM ACTION:</a:t>
            </a:r>
          </a:p>
          <a:p>
            <a:pPr marL="228600" indent="-228600">
              <a:buFontTx/>
              <a:buAutoNum type="arabicPeriod"/>
              <a:tabLst>
                <a:tab pos="685800" algn="l"/>
              </a:tabLst>
              <a:defRPr/>
            </a:pPr>
            <a:r>
              <a:rPr lang="en-US" dirty="0">
                <a:latin typeface="Century Gothic" charset="0"/>
                <a:ea typeface="ＭＳ Ｐゴシック" charset="0"/>
              </a:rPr>
              <a:t>Education and Communication</a:t>
            </a:r>
          </a:p>
          <a:p>
            <a:pPr marL="228600" indent="-228600">
              <a:buFontTx/>
              <a:buAutoNum type="arabicPeriod"/>
              <a:tabLst>
                <a:tab pos="685800" algn="l"/>
              </a:tabLst>
              <a:defRPr/>
            </a:pPr>
            <a:r>
              <a:rPr lang="en-US" dirty="0">
                <a:latin typeface="Century Gothic" charset="0"/>
                <a:ea typeface="ＭＳ Ｐゴシック" charset="0"/>
              </a:rPr>
              <a:t>Protecting Critical Facilities</a:t>
            </a:r>
          </a:p>
          <a:p>
            <a:pPr marL="228600" indent="-228600">
              <a:buFontTx/>
              <a:buAutoNum type="arabicPeriod"/>
              <a:tabLst>
                <a:tab pos="685800" algn="l"/>
              </a:tabLst>
              <a:defRPr/>
            </a:pPr>
            <a:r>
              <a:rPr lang="en-US" dirty="0">
                <a:latin typeface="Century Gothic" charset="0"/>
                <a:ea typeface="ＭＳ Ｐゴシック" charset="0"/>
              </a:rPr>
              <a:t>Fostering Stakeholder Dialogue</a:t>
            </a:r>
          </a:p>
          <a:p>
            <a:pPr marL="228600" indent="-228600">
              <a:buFontTx/>
              <a:buAutoNum type="arabicPeriod"/>
              <a:tabLst>
                <a:tab pos="685800" algn="l"/>
              </a:tabLst>
              <a:defRPr/>
            </a:pPr>
            <a:r>
              <a:rPr lang="en-US" dirty="0">
                <a:latin typeface="Century Gothic" charset="0"/>
                <a:ea typeface="ＭＳ Ｐゴシック" charset="0"/>
              </a:rPr>
              <a:t>Non-Structural Protection</a:t>
            </a:r>
          </a:p>
          <a:p>
            <a:pPr marL="228600" indent="-228600">
              <a:buFontTx/>
              <a:buAutoNum type="arabicPeriod"/>
              <a:tabLst>
                <a:tab pos="685800" algn="l"/>
              </a:tabLst>
              <a:defRPr/>
            </a:pPr>
            <a:r>
              <a:rPr lang="en-US" dirty="0">
                <a:latin typeface="Century Gothic" charset="0"/>
                <a:ea typeface="ＭＳ Ｐゴシック" charset="0"/>
              </a:rPr>
              <a:t>Structural Protection</a:t>
            </a:r>
          </a:p>
        </p:txBody>
      </p:sp>
      <p:sp>
        <p:nvSpPr>
          <p:cNvPr id="30726" name="Rectangle 89"/>
          <p:cNvSpPr>
            <a:spLocks noChangeArrowheads="1"/>
          </p:cNvSpPr>
          <p:nvPr/>
        </p:nvSpPr>
        <p:spPr bwMode="auto">
          <a:xfrm>
            <a:off x="533400" y="1127125"/>
            <a:ext cx="8809038" cy="554038"/>
          </a:xfrm>
          <a:prstGeom prst="rect">
            <a:avLst/>
          </a:prstGeom>
          <a:noFill/>
          <a:ln w="12700">
            <a:noFill/>
            <a:miter lim="800000"/>
            <a:headEnd/>
            <a:tailEnd/>
          </a:ln>
        </p:spPr>
        <p:txBody>
          <a:bodyPr>
            <a:spAutoFit/>
          </a:bodyPr>
          <a:lstStyle/>
          <a:p>
            <a:pPr algn="just"/>
            <a:r>
              <a:rPr lang="en-US" sz="1000" b="0">
                <a:solidFill>
                  <a:srgbClr val="2D2DB9"/>
                </a:solidFill>
              </a:rPr>
              <a:t>On behalf of the SSPEED Center and Kinder Institute, Jim Blackburn thanked all the participants for their time and willingness to engage in the dialogue and expressed the hope that this meeting laid the precedent for much more stakeholder dialogue on this topic of such import for the region.</a:t>
            </a:r>
          </a:p>
        </p:txBody>
      </p:sp>
      <p:pic>
        <p:nvPicPr>
          <p:cNvPr id="8" name="Picture 8"/>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588746" y="83334"/>
            <a:ext cx="982645" cy="736064"/>
          </a:xfrm>
          <a:prstGeom prst="rect">
            <a:avLst/>
          </a:prstGeom>
          <a:noFill/>
          <a:ln>
            <a:noFill/>
          </a:ln>
          <a:effectLst>
            <a:glow rad="101600">
              <a:schemeClr val="accent3">
                <a:satMod val="175000"/>
                <a:alpha val="40000"/>
              </a:schemeClr>
            </a:glow>
            <a:outerShdw blurRad="76200" dist="12700" dir="2700000" sy="-23000" kx="-800400" algn="bl" rotWithShape="0">
              <a:prstClr val="black">
                <a:alpha val="2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flat" cmpd="sng">
                <a:solidFill>
                  <a:schemeClr val="tx1"/>
                </a:solidFill>
                <a:prstDash val="solid"/>
                <a:miter lim="800000"/>
                <a:headEnd/>
                <a:tailEnd/>
              </a14:hiddenLine>
            </a:ext>
          </a:extLst>
        </p:spPr>
      </p:pic>
      <p:pic>
        <p:nvPicPr>
          <p:cNvPr id="15369" name="Picture 7"/>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7504113" y="3941763"/>
            <a:ext cx="1973262" cy="2216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5370" name="Picture 9"/>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5588000" y="2027238"/>
            <a:ext cx="3889375" cy="18367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5371" name="Picture 10"/>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4705350" y="3941763"/>
            <a:ext cx="2727325" cy="1336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5372" name="Picture 11"/>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5697538" y="5400675"/>
            <a:ext cx="1735137" cy="1711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5373" name="Picture 12"/>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7532688" y="6256338"/>
            <a:ext cx="684212" cy="9572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5374" name="Picture 13"/>
          <p:cNvPicPr>
            <a:picLocks noChangeAspect="1" noChangeArrowheads="1"/>
          </p:cNvPicPr>
          <p:nvPr/>
        </p:nvPicPr>
        <p:blipFill>
          <a:blip r:embed="rId11">
            <a:extLst>
              <a:ext uri="{28A0092B-C50C-407E-A947-70E740481C1C}">
                <a14:useLocalDpi xmlns:a14="http://schemas.microsoft.com/office/drawing/2010/main" xmlns="" val="0"/>
              </a:ext>
            </a:extLst>
          </a:blip>
          <a:srcRect/>
          <a:stretch>
            <a:fillRect/>
          </a:stretch>
        </p:blipFill>
        <p:spPr bwMode="auto">
          <a:xfrm>
            <a:off x="3733800" y="3941763"/>
            <a:ext cx="857250" cy="1146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5375" name="Picture 14"/>
          <p:cNvPicPr>
            <a:picLocks noChangeAspect="1" noChangeArrowheads="1"/>
          </p:cNvPicPr>
          <p:nvPr/>
        </p:nvPicPr>
        <p:blipFill>
          <a:blip r:embed="rId12">
            <a:extLst>
              <a:ext uri="{28A0092B-C50C-407E-A947-70E740481C1C}">
                <a14:useLocalDpi xmlns:a14="http://schemas.microsoft.com/office/drawing/2010/main" xmlns="" val="0"/>
              </a:ext>
            </a:extLst>
          </a:blip>
          <a:srcRect/>
          <a:stretch>
            <a:fillRect/>
          </a:stretch>
        </p:blipFill>
        <p:spPr bwMode="auto">
          <a:xfrm>
            <a:off x="4038600" y="2471738"/>
            <a:ext cx="1495425" cy="1392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5376" name="Picture 15"/>
          <p:cNvPicPr>
            <a:picLocks noChangeAspect="1" noChangeArrowheads="1"/>
          </p:cNvPicPr>
          <p:nvPr/>
        </p:nvPicPr>
        <p:blipFill>
          <a:blip r:embed="rId13">
            <a:extLst>
              <a:ext uri="{28A0092B-C50C-407E-A947-70E740481C1C}">
                <a14:useLocalDpi xmlns:a14="http://schemas.microsoft.com/office/drawing/2010/main" xmlns="" val="0"/>
              </a:ext>
            </a:extLst>
          </a:blip>
          <a:srcRect/>
          <a:stretch>
            <a:fillRect/>
          </a:stretch>
        </p:blipFill>
        <p:spPr bwMode="auto">
          <a:xfrm>
            <a:off x="835025" y="5387975"/>
            <a:ext cx="4762500" cy="1612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5377" name="Picture 17"/>
          <p:cNvPicPr>
            <a:picLocks noChangeAspect="1" noChangeArrowheads="1"/>
          </p:cNvPicPr>
          <p:nvPr/>
        </p:nvPicPr>
        <p:blipFill>
          <a:blip r:embed="rId14">
            <a:extLst>
              <a:ext uri="{28A0092B-C50C-407E-A947-70E740481C1C}">
                <a14:useLocalDpi xmlns:a14="http://schemas.microsoft.com/office/drawing/2010/main" xmlns="" val="0"/>
              </a:ext>
            </a:extLst>
          </a:blip>
          <a:srcRect/>
          <a:stretch>
            <a:fillRect/>
          </a:stretch>
        </p:blipFill>
        <p:spPr bwMode="auto">
          <a:xfrm>
            <a:off x="1906588" y="3863975"/>
            <a:ext cx="1731962" cy="1414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2"/>
          <p:cNvSpPr txBox="1">
            <a:spLocks noChangeArrowheads="1"/>
          </p:cNvSpPr>
          <p:nvPr/>
        </p:nvSpPr>
        <p:spPr bwMode="auto">
          <a:xfrm>
            <a:off x="3879850" y="6113463"/>
            <a:ext cx="2359025" cy="646112"/>
          </a:xfrm>
          <a:prstGeom prst="rect">
            <a:avLst/>
          </a:prstGeom>
          <a:noFill/>
          <a:ln w="12700">
            <a:noFill/>
            <a:miter lim="800000"/>
            <a:headEnd/>
            <a:tailEnd/>
          </a:ln>
        </p:spPr>
        <p:txBody>
          <a:bodyPr wrap="none">
            <a:spAutoFit/>
          </a:bodyPr>
          <a:lstStyle/>
          <a:p>
            <a:pPr algn="ctr"/>
            <a:r>
              <a:rPr lang="en-US" sz="900" b="0">
                <a:solidFill>
                  <a:schemeClr val="bg2"/>
                </a:solidFill>
                <a:latin typeface="Trajan Pro" pitchFamily="18" charset="0"/>
              </a:rPr>
              <a:t>4400 Post Oak Parkway, Suite 2500</a:t>
            </a:r>
          </a:p>
          <a:p>
            <a:pPr algn="ctr"/>
            <a:r>
              <a:rPr lang="en-US" sz="900" b="0">
                <a:solidFill>
                  <a:schemeClr val="bg2"/>
                </a:solidFill>
                <a:latin typeface="Trajan Pro" pitchFamily="18" charset="0"/>
              </a:rPr>
              <a:t>Houston, TX 77027</a:t>
            </a:r>
          </a:p>
          <a:p>
            <a:pPr algn="ctr"/>
            <a:r>
              <a:rPr lang="en-US" sz="900" b="0">
                <a:solidFill>
                  <a:schemeClr val="bg2"/>
                </a:solidFill>
                <a:latin typeface="Trajan Pro" pitchFamily="18" charset="0"/>
              </a:rPr>
              <a:t>713.951.4050</a:t>
            </a:r>
          </a:p>
          <a:p>
            <a:pPr algn="ctr"/>
            <a:r>
              <a:rPr lang="en-US" sz="900" b="0">
                <a:solidFill>
                  <a:schemeClr val="bg2"/>
                </a:solidFill>
                <a:latin typeface="Trajan Pro" pitchFamily="18" charset="0"/>
              </a:rPr>
              <a:t>Info@MCVconsulting.com</a:t>
            </a:r>
          </a:p>
        </p:txBody>
      </p:sp>
      <p:pic>
        <p:nvPicPr>
          <p:cNvPr id="32770" name="Picture 3" descr="mcvconsulting_logo_brown"/>
          <p:cNvPicPr>
            <a:picLocks noChangeAspect="1" noChangeArrowheads="1"/>
          </p:cNvPicPr>
          <p:nvPr/>
        </p:nvPicPr>
        <p:blipFill>
          <a:blip r:embed="rId3"/>
          <a:srcRect/>
          <a:stretch>
            <a:fillRect/>
          </a:stretch>
        </p:blipFill>
        <p:spPr bwMode="auto">
          <a:xfrm>
            <a:off x="4305300" y="5422900"/>
            <a:ext cx="1571625" cy="584200"/>
          </a:xfrm>
          <a:prstGeom prst="rect">
            <a:avLst/>
          </a:prstGeom>
          <a:noFill/>
          <a:ln w="9525">
            <a:noFill/>
            <a:miter lim="800000"/>
            <a:headEnd/>
            <a:tailEnd/>
          </a:ln>
        </p:spPr>
      </p:pic>
      <p:sp>
        <p:nvSpPr>
          <p:cNvPr id="32771" name="Rectangle 4"/>
          <p:cNvSpPr>
            <a:spLocks noChangeArrowheads="1"/>
          </p:cNvSpPr>
          <p:nvPr/>
        </p:nvSpPr>
        <p:spPr bwMode="auto">
          <a:xfrm>
            <a:off x="0" y="0"/>
            <a:ext cx="9875838" cy="1438275"/>
          </a:xfrm>
          <a:prstGeom prst="rect">
            <a:avLst/>
          </a:prstGeom>
          <a:solidFill>
            <a:schemeClr val="bg1"/>
          </a:solidFill>
          <a:ln w="12700">
            <a:solidFill>
              <a:schemeClr val="bg1"/>
            </a:solidFill>
            <a:miter lim="800000"/>
            <a:headEnd/>
            <a:tailEnd/>
          </a:ln>
        </p:spPr>
        <p:txBody>
          <a:bodyPr wrap="none" anchor="ctr">
            <a:spAutoFit/>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0"/>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21375" y="1060450"/>
            <a:ext cx="3954463" cy="6524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8194" name="Rectangle 2"/>
          <p:cNvSpPr>
            <a:spLocks noGrp="1" noChangeArrowheads="1"/>
          </p:cNvSpPr>
          <p:nvPr>
            <p:ph type="ftr" sz="quarter" idx="10"/>
          </p:nvPr>
        </p:nvSpPr>
        <p:spPr>
          <a:xfrm>
            <a:off x="493713" y="7251700"/>
            <a:ext cx="8888412" cy="338138"/>
          </a:xfrm>
          <a:noFill/>
        </p:spPr>
        <p:txBody>
          <a:bodyPr/>
          <a:lstStyle/>
          <a:p>
            <a:pPr defTabSz="998538"/>
            <a:r>
              <a:rPr lang="en-US"/>
              <a:t>SSPEED Conference • Upper West Side of Galveston Bay Workshop • April 11, 2012  • Page </a:t>
            </a:r>
            <a:fld id="{73FC5CAF-DD99-428B-A2B1-12D841755D2B}" type="slidenum">
              <a:rPr lang="en-US"/>
              <a:pPr defTabSz="998538"/>
              <a:t>1</a:t>
            </a:fld>
            <a:endParaRPr lang="en-US"/>
          </a:p>
        </p:txBody>
      </p:sp>
      <p:sp>
        <p:nvSpPr>
          <p:cNvPr id="8195" name="Rectangle 39"/>
          <p:cNvSpPr>
            <a:spLocks noChangeArrowheads="1"/>
          </p:cNvSpPr>
          <p:nvPr/>
        </p:nvSpPr>
        <p:spPr bwMode="auto">
          <a:xfrm>
            <a:off x="7467600" y="1360488"/>
            <a:ext cx="2319338" cy="4627562"/>
          </a:xfrm>
          <a:prstGeom prst="rect">
            <a:avLst/>
          </a:prstGeom>
          <a:noFill/>
          <a:ln w="12700">
            <a:noFill/>
            <a:miter lim="800000"/>
            <a:headEnd/>
            <a:tailEnd/>
          </a:ln>
        </p:spPr>
        <p:txBody>
          <a:bodyPr lIns="99793" tIns="49897" rIns="99793" bIns="49897"/>
          <a:lstStyle/>
          <a:p>
            <a:pPr defTabSz="998538" eaLnBrk="1" hangingPunct="1"/>
            <a:endParaRPr lang="en-US" b="0">
              <a:latin typeface="Arial" pitchFamily="34" charset="0"/>
            </a:endParaRPr>
          </a:p>
          <a:p>
            <a:pPr defTabSz="998538" eaLnBrk="1" hangingPunct="1"/>
            <a:endParaRPr lang="en-US" b="0">
              <a:latin typeface="Arial" pitchFamily="34" charset="0"/>
            </a:endParaRPr>
          </a:p>
        </p:txBody>
      </p:sp>
      <p:sp>
        <p:nvSpPr>
          <p:cNvPr id="8196" name="Rectangle 51"/>
          <p:cNvSpPr>
            <a:spLocks noChangeArrowheads="1"/>
          </p:cNvSpPr>
          <p:nvPr/>
        </p:nvSpPr>
        <p:spPr bwMode="auto">
          <a:xfrm>
            <a:off x="3629025" y="7172325"/>
            <a:ext cx="184150" cy="260350"/>
          </a:xfrm>
          <a:prstGeom prst="rect">
            <a:avLst/>
          </a:prstGeom>
          <a:noFill/>
          <a:ln w="12700">
            <a:noFill/>
            <a:miter lim="800000"/>
            <a:headEnd/>
            <a:tailEnd/>
          </a:ln>
        </p:spPr>
        <p:txBody>
          <a:bodyPr wrap="none" anchor="ctr">
            <a:spAutoFit/>
          </a:bodyPr>
          <a:lstStyle/>
          <a:p>
            <a:pPr algn="ctr" eaLnBrk="1" hangingPunct="1">
              <a:spcBef>
                <a:spcPct val="50000"/>
              </a:spcBef>
            </a:pPr>
            <a:endParaRPr lang="en-US" sz="1100" b="0">
              <a:latin typeface="Arial" pitchFamily="34" charset="0"/>
            </a:endParaRPr>
          </a:p>
        </p:txBody>
      </p:sp>
      <p:sp>
        <p:nvSpPr>
          <p:cNvPr id="8197" name="Rectangle 68"/>
          <p:cNvSpPr>
            <a:spLocks noChangeArrowheads="1"/>
          </p:cNvSpPr>
          <p:nvPr/>
        </p:nvSpPr>
        <p:spPr bwMode="auto">
          <a:xfrm>
            <a:off x="5111750" y="527050"/>
            <a:ext cx="6877050" cy="338138"/>
          </a:xfrm>
          <a:prstGeom prst="rect">
            <a:avLst/>
          </a:prstGeom>
          <a:noFill/>
          <a:ln w="9525">
            <a:noFill/>
            <a:miter lim="800000"/>
            <a:headEnd/>
            <a:tailEnd/>
          </a:ln>
        </p:spPr>
        <p:txBody>
          <a:bodyPr lIns="0" tIns="49889" rIns="0" bIns="49889"/>
          <a:lstStyle/>
          <a:p>
            <a:pPr defTabSz="998538" eaLnBrk="1" hangingPunct="1">
              <a:lnSpc>
                <a:spcPct val="80000"/>
              </a:lnSpc>
              <a:spcBef>
                <a:spcPct val="20000"/>
              </a:spcBef>
            </a:pPr>
            <a:endParaRPr lang="en-US" sz="2800" b="0">
              <a:solidFill>
                <a:srgbClr val="000099"/>
              </a:solidFill>
            </a:endParaRPr>
          </a:p>
        </p:txBody>
      </p:sp>
      <p:sp>
        <p:nvSpPr>
          <p:cNvPr id="8198" name="Text Box 89"/>
          <p:cNvSpPr txBox="1">
            <a:spLocks noChangeArrowheads="1"/>
          </p:cNvSpPr>
          <p:nvPr/>
        </p:nvSpPr>
        <p:spPr bwMode="auto">
          <a:xfrm>
            <a:off x="3937000" y="2908300"/>
            <a:ext cx="4710113" cy="4876800"/>
          </a:xfrm>
          <a:prstGeom prst="rect">
            <a:avLst/>
          </a:prstGeom>
          <a:noFill/>
          <a:ln w="9525">
            <a:noFill/>
            <a:miter lim="800000"/>
            <a:headEnd/>
            <a:tailEnd/>
          </a:ln>
        </p:spPr>
        <p:txBody>
          <a:bodyPr lIns="73481" tIns="36741" rIns="73481" bIns="36741"/>
          <a:lstStyle/>
          <a:p>
            <a:pPr defTabSz="735013" eaLnBrk="1" hangingPunct="1">
              <a:spcBef>
                <a:spcPct val="20000"/>
              </a:spcBef>
              <a:tabLst>
                <a:tab pos="4114800" algn="r"/>
                <a:tab pos="4465638" algn="r"/>
              </a:tabLst>
            </a:pPr>
            <a:r>
              <a:rPr lang="en-US"/>
              <a:t>Attendees………………………………………………..……..…	2</a:t>
            </a:r>
          </a:p>
          <a:p>
            <a:pPr defTabSz="735013" eaLnBrk="1" hangingPunct="1">
              <a:spcBef>
                <a:spcPct val="20000"/>
              </a:spcBef>
              <a:tabLst>
                <a:tab pos="4114800" algn="r"/>
                <a:tab pos="4465638" algn="r"/>
              </a:tabLst>
            </a:pPr>
            <a:r>
              <a:rPr lang="en-US"/>
              <a:t>Welcome………………………………….……………..……..…	3</a:t>
            </a:r>
          </a:p>
          <a:p>
            <a:pPr defTabSz="735013" eaLnBrk="1" hangingPunct="1">
              <a:spcBef>
                <a:spcPct val="20000"/>
              </a:spcBef>
              <a:tabLst>
                <a:tab pos="4114800" algn="r"/>
                <a:tab pos="4465638" algn="r"/>
              </a:tabLst>
            </a:pPr>
            <a:r>
              <a:rPr lang="en-US"/>
              <a:t>Speaker Perspectives on </a:t>
            </a:r>
            <a:br>
              <a:rPr lang="en-US"/>
            </a:br>
            <a:r>
              <a:rPr lang="en-US"/>
              <a:t>Mitigation and Response………….………….……………..…	4</a:t>
            </a:r>
          </a:p>
          <a:p>
            <a:pPr defTabSz="735013" eaLnBrk="1" hangingPunct="1">
              <a:spcBef>
                <a:spcPct val="20000"/>
              </a:spcBef>
              <a:tabLst>
                <a:tab pos="4114800" algn="r"/>
                <a:tab pos="4465638" algn="r"/>
              </a:tabLst>
            </a:pPr>
            <a:r>
              <a:rPr lang="en-US"/>
              <a:t>Multi-Stakeholder Visioning………………..……..….……..…	7</a:t>
            </a:r>
          </a:p>
          <a:p>
            <a:pPr defTabSz="735013" eaLnBrk="1" hangingPunct="1">
              <a:spcBef>
                <a:spcPct val="20000"/>
              </a:spcBef>
              <a:tabLst>
                <a:tab pos="4114800" algn="r"/>
                <a:tab pos="4465638" algn="r"/>
              </a:tabLst>
            </a:pPr>
            <a:r>
              <a:rPr lang="en-US"/>
              <a:t>Workshop Closing……………………………………………..…	12</a:t>
            </a:r>
          </a:p>
          <a:p>
            <a:pPr defTabSz="735013" eaLnBrk="1" hangingPunct="1">
              <a:spcBef>
                <a:spcPct val="20000"/>
              </a:spcBef>
              <a:tabLst>
                <a:tab pos="4114800" algn="r"/>
                <a:tab pos="4465638" algn="r"/>
              </a:tabLst>
            </a:pPr>
            <a:endParaRPr lang="en-US"/>
          </a:p>
          <a:p>
            <a:pPr defTabSz="735013" eaLnBrk="1" hangingPunct="1">
              <a:spcBef>
                <a:spcPct val="20000"/>
              </a:spcBef>
              <a:tabLst>
                <a:tab pos="4114800" algn="r"/>
                <a:tab pos="4465638" algn="r"/>
              </a:tabLst>
            </a:pPr>
            <a:endParaRPr lang="en-US">
              <a:latin typeface="Arial" pitchFamily="34" charset="0"/>
            </a:endParaRPr>
          </a:p>
          <a:p>
            <a:pPr defTabSz="735013" eaLnBrk="1" hangingPunct="1">
              <a:spcBef>
                <a:spcPct val="20000"/>
              </a:spcBef>
              <a:tabLst>
                <a:tab pos="4114800" algn="r"/>
                <a:tab pos="4465638" algn="r"/>
              </a:tabLst>
            </a:pPr>
            <a:endParaRPr lang="en-US">
              <a:latin typeface="Arial" pitchFamily="34" charset="0"/>
            </a:endParaRPr>
          </a:p>
          <a:p>
            <a:pPr defTabSz="735013" eaLnBrk="1" hangingPunct="1">
              <a:spcBef>
                <a:spcPct val="20000"/>
              </a:spcBef>
              <a:tabLst>
                <a:tab pos="4114800" algn="r"/>
                <a:tab pos="4465638" algn="r"/>
              </a:tabLst>
            </a:pPr>
            <a:endParaRPr lang="en-US">
              <a:latin typeface="Arial" pitchFamily="34" charset="0"/>
            </a:endParaRPr>
          </a:p>
        </p:txBody>
      </p:sp>
      <p:sp>
        <p:nvSpPr>
          <p:cNvPr id="8199" name="Rectangle 62"/>
          <p:cNvSpPr>
            <a:spLocks noGrp="1" noChangeArrowheads="1"/>
          </p:cNvSpPr>
          <p:nvPr>
            <p:ph type="subTitle" idx="1"/>
          </p:nvPr>
        </p:nvSpPr>
        <p:spPr>
          <a:xfrm>
            <a:off x="1417638" y="234950"/>
            <a:ext cx="6877050" cy="338138"/>
          </a:xfrm>
          <a:noFill/>
        </p:spPr>
        <p:txBody>
          <a:bodyPr/>
          <a:lstStyle/>
          <a:p>
            <a:pPr algn="r" eaLnBrk="1" hangingPunct="1">
              <a:lnSpc>
                <a:spcPct val="80000"/>
              </a:lnSpc>
            </a:pPr>
            <a:r>
              <a:rPr lang="en-US" smtClean="0">
                <a:solidFill>
                  <a:srgbClr val="0070C0"/>
                </a:solidFill>
                <a:latin typeface="Century Gothic" pitchFamily="34" charset="0"/>
              </a:rPr>
              <a:t>Contents</a:t>
            </a:r>
          </a:p>
        </p:txBody>
      </p:sp>
      <p:pic>
        <p:nvPicPr>
          <p:cNvPr id="8200" name="Picture 112"/>
          <p:cNvPicPr>
            <a:picLocks noChangeAspect="1" noChangeArrowheads="1"/>
          </p:cNvPicPr>
          <p:nvPr/>
        </p:nvPicPr>
        <p:blipFill>
          <a:blip r:embed="rId4"/>
          <a:srcRect/>
          <a:stretch>
            <a:fillRect/>
          </a:stretch>
        </p:blipFill>
        <p:spPr bwMode="auto">
          <a:xfrm>
            <a:off x="9734550" y="-12700"/>
            <a:ext cx="47625" cy="7602538"/>
          </a:xfrm>
          <a:prstGeom prst="rect">
            <a:avLst/>
          </a:prstGeom>
          <a:noFill/>
          <a:ln w="12700">
            <a:noFill/>
            <a:miter lim="800000"/>
            <a:headEnd/>
            <a:tailEnd/>
          </a:ln>
        </p:spPr>
      </p:pic>
      <p:pic>
        <p:nvPicPr>
          <p:cNvPr id="4111" name="Picture 1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660006" y="121482"/>
            <a:ext cx="911505" cy="743706"/>
          </a:xfrm>
          <a:prstGeom prst="rect">
            <a:avLst/>
          </a:prstGeom>
          <a:noFill/>
          <a:ln>
            <a:noFill/>
          </a:ln>
          <a:effectLst>
            <a:glow rad="63500">
              <a:schemeClr val="accent3">
                <a:satMod val="175000"/>
                <a:alpha val="40000"/>
              </a:schemeClr>
            </a:glow>
            <a:outerShdw dist="107763" dir="2700000" algn="ctr" rotWithShape="0">
              <a:schemeClr val="bg2"/>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flat" cmpd="sng">
                <a:solidFill>
                  <a:schemeClr val="tx1"/>
                </a:solidFill>
                <a:prstDash val="solid"/>
                <a:miter lim="800000"/>
                <a:headEnd/>
                <a:tailEnd/>
              </a14:hiddenLine>
            </a:ext>
          </a:extLst>
        </p:spPr>
      </p:pic>
      <p:pic>
        <p:nvPicPr>
          <p:cNvPr id="4107" name="Picture 13"/>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2024063" y="4394200"/>
            <a:ext cx="6045200" cy="21891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4108" name="Picture 14"/>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5835650" y="1217613"/>
            <a:ext cx="2309813" cy="1541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4109" name="Picture 15"/>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3770313" y="1360488"/>
            <a:ext cx="1865312" cy="13985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4110" name="Picture 16"/>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314325" y="2035175"/>
            <a:ext cx="3314700" cy="2212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2" name="Picture 17"/>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517525" y="4394200"/>
            <a:ext cx="1343025" cy="1246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6"/>
          <p:cNvPicPr>
            <a:picLocks noChangeAspect="1" noChangeArrowheads="1"/>
          </p:cNvPicPr>
          <p:nvPr/>
        </p:nvPicPr>
        <p:blipFill>
          <a:blip r:embed="rId3"/>
          <a:srcRect/>
          <a:stretch>
            <a:fillRect/>
          </a:stretch>
        </p:blipFill>
        <p:spPr bwMode="auto">
          <a:xfrm>
            <a:off x="-9525" y="4124325"/>
            <a:ext cx="9875838" cy="34750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10242" name="Rectangle 2"/>
          <p:cNvSpPr>
            <a:spLocks noGrp="1" noChangeArrowheads="1"/>
          </p:cNvSpPr>
          <p:nvPr>
            <p:ph type="ftr" sz="quarter" idx="10"/>
          </p:nvPr>
        </p:nvSpPr>
        <p:spPr>
          <a:xfrm>
            <a:off x="493713" y="7251700"/>
            <a:ext cx="8888412" cy="338138"/>
          </a:xfrm>
          <a:noFill/>
        </p:spPr>
        <p:txBody>
          <a:bodyPr/>
          <a:lstStyle/>
          <a:p>
            <a:pPr defTabSz="998538"/>
            <a:r>
              <a:rPr lang="en-US"/>
              <a:t>SSPEED Conference • Upper West Side of Galveston Bay Workshop • April 11, 2012  • Page </a:t>
            </a:r>
            <a:fld id="{173DA756-DB00-4713-AB41-15F7936CB957}" type="slidenum">
              <a:rPr lang="en-US"/>
              <a:pPr defTabSz="998538"/>
              <a:t>2</a:t>
            </a:fld>
            <a:endParaRPr lang="en-US"/>
          </a:p>
        </p:txBody>
      </p:sp>
      <p:sp>
        <p:nvSpPr>
          <p:cNvPr id="10243" name="Rectangle 3"/>
          <p:cNvSpPr>
            <a:spLocks noChangeArrowheads="1"/>
          </p:cNvSpPr>
          <p:nvPr/>
        </p:nvSpPr>
        <p:spPr bwMode="auto">
          <a:xfrm>
            <a:off x="3629025" y="7172325"/>
            <a:ext cx="184150" cy="260350"/>
          </a:xfrm>
          <a:prstGeom prst="rect">
            <a:avLst/>
          </a:prstGeom>
          <a:noFill/>
          <a:ln w="12700">
            <a:noFill/>
            <a:miter lim="800000"/>
            <a:headEnd/>
            <a:tailEnd/>
          </a:ln>
        </p:spPr>
        <p:txBody>
          <a:bodyPr wrap="none" anchor="ctr">
            <a:spAutoFit/>
          </a:bodyPr>
          <a:lstStyle/>
          <a:p>
            <a:pPr algn="ctr" eaLnBrk="1" hangingPunct="1">
              <a:spcBef>
                <a:spcPct val="50000"/>
              </a:spcBef>
            </a:pPr>
            <a:endParaRPr lang="en-US" sz="1100" b="0">
              <a:latin typeface="Arial" pitchFamily="34" charset="0"/>
            </a:endParaRPr>
          </a:p>
        </p:txBody>
      </p:sp>
      <p:sp>
        <p:nvSpPr>
          <p:cNvPr id="10244" name="Rectangle 4"/>
          <p:cNvSpPr>
            <a:spLocks noGrp="1" noChangeArrowheads="1"/>
          </p:cNvSpPr>
          <p:nvPr>
            <p:ph type="subTitle" idx="1"/>
          </p:nvPr>
        </p:nvSpPr>
        <p:spPr>
          <a:xfrm>
            <a:off x="1589088" y="234950"/>
            <a:ext cx="6886575" cy="338138"/>
          </a:xfrm>
          <a:noFill/>
        </p:spPr>
        <p:txBody>
          <a:bodyPr/>
          <a:lstStyle/>
          <a:p>
            <a:pPr algn="r" eaLnBrk="1" hangingPunct="1">
              <a:lnSpc>
                <a:spcPct val="80000"/>
              </a:lnSpc>
            </a:pPr>
            <a:r>
              <a:rPr lang="en-US" smtClean="0">
                <a:solidFill>
                  <a:srgbClr val="0070C0"/>
                </a:solidFill>
                <a:latin typeface="Century Gothic" pitchFamily="34" charset="0"/>
              </a:rPr>
              <a:t>Attendees</a:t>
            </a:r>
          </a:p>
        </p:txBody>
      </p:sp>
      <p:sp>
        <p:nvSpPr>
          <p:cNvPr id="10245" name="Rectangle 5"/>
          <p:cNvSpPr>
            <a:spLocks noChangeArrowheads="1"/>
          </p:cNvSpPr>
          <p:nvPr/>
        </p:nvSpPr>
        <p:spPr bwMode="auto">
          <a:xfrm>
            <a:off x="5111750" y="527050"/>
            <a:ext cx="6877050" cy="338138"/>
          </a:xfrm>
          <a:prstGeom prst="rect">
            <a:avLst/>
          </a:prstGeom>
          <a:noFill/>
          <a:ln w="9525">
            <a:noFill/>
            <a:miter lim="800000"/>
            <a:headEnd/>
            <a:tailEnd/>
          </a:ln>
        </p:spPr>
        <p:txBody>
          <a:bodyPr lIns="0" tIns="49889" rIns="0" bIns="49889"/>
          <a:lstStyle/>
          <a:p>
            <a:pPr defTabSz="998538" eaLnBrk="1" hangingPunct="1">
              <a:lnSpc>
                <a:spcPct val="80000"/>
              </a:lnSpc>
              <a:spcBef>
                <a:spcPct val="20000"/>
              </a:spcBef>
            </a:pPr>
            <a:endParaRPr lang="en-US" sz="2800" b="0">
              <a:solidFill>
                <a:srgbClr val="000099"/>
              </a:solidFill>
            </a:endParaRPr>
          </a:p>
        </p:txBody>
      </p:sp>
      <p:sp>
        <p:nvSpPr>
          <p:cNvPr id="10246" name="Rectangle 9"/>
          <p:cNvSpPr>
            <a:spLocks noChangeArrowheads="1"/>
          </p:cNvSpPr>
          <p:nvPr/>
        </p:nvSpPr>
        <p:spPr bwMode="auto">
          <a:xfrm>
            <a:off x="4302125" y="5891213"/>
            <a:ext cx="5972175" cy="1692275"/>
          </a:xfrm>
          <a:prstGeom prst="rect">
            <a:avLst/>
          </a:prstGeom>
          <a:noFill/>
          <a:ln w="9525">
            <a:noFill/>
            <a:miter lim="800000"/>
            <a:headEnd/>
            <a:tailEnd/>
          </a:ln>
        </p:spPr>
        <p:txBody>
          <a:bodyPr>
            <a:spAutoFit/>
          </a:bodyPr>
          <a:lstStyle/>
          <a:p>
            <a:endParaRPr lang="en-US"/>
          </a:p>
          <a:p>
            <a:r>
              <a:rPr lang="en-US" sz="1400">
                <a:solidFill>
                  <a:srgbClr val="008000"/>
                </a:solidFill>
              </a:rPr>
              <a:t>FACILITATION TEAM</a:t>
            </a:r>
          </a:p>
          <a:p>
            <a:endParaRPr lang="en-US"/>
          </a:p>
          <a:p>
            <a:r>
              <a:rPr lang="en-US" sz="1100"/>
              <a:t>Margaret Vaughan Robinson</a:t>
            </a:r>
            <a:r>
              <a:rPr lang="en-US" sz="1100" b="0"/>
              <a:t>, MCV Consulting </a:t>
            </a:r>
            <a:br>
              <a:rPr lang="en-US" sz="1100" b="0"/>
            </a:br>
            <a:r>
              <a:rPr lang="en-US" sz="1100"/>
              <a:t>Jessica Jarvis</a:t>
            </a:r>
            <a:r>
              <a:rPr lang="en-US" sz="1100" b="0"/>
              <a:t>, MCV Consulting</a:t>
            </a:r>
          </a:p>
          <a:p>
            <a:endParaRPr lang="en-US" sz="1100"/>
          </a:p>
          <a:p>
            <a:r>
              <a:rPr lang="en-US" sz="1100" b="0"/>
              <a:t>	</a:t>
            </a:r>
          </a:p>
          <a:p>
            <a:r>
              <a:rPr lang="en-US" sz="1100" b="0"/>
              <a:t/>
            </a:r>
            <a:br>
              <a:rPr lang="en-US" sz="1100" b="0"/>
            </a:br>
            <a:endParaRPr lang="en-US" sz="1100" b="0"/>
          </a:p>
        </p:txBody>
      </p:sp>
      <p:sp>
        <p:nvSpPr>
          <p:cNvPr id="10247" name="Rectangle 6"/>
          <p:cNvSpPr>
            <a:spLocks noChangeArrowheads="1"/>
          </p:cNvSpPr>
          <p:nvPr/>
        </p:nvSpPr>
        <p:spPr bwMode="auto">
          <a:xfrm>
            <a:off x="987425" y="2252663"/>
            <a:ext cx="4003675" cy="452437"/>
          </a:xfrm>
          <a:prstGeom prst="rect">
            <a:avLst/>
          </a:prstGeom>
          <a:noFill/>
          <a:ln w="12700">
            <a:noFill/>
            <a:miter lim="800000"/>
            <a:headEnd/>
            <a:tailEnd/>
          </a:ln>
        </p:spPr>
        <p:txBody>
          <a:bodyPr lIns="99793" tIns="49897" rIns="99793" bIns="49897"/>
          <a:lstStyle/>
          <a:p>
            <a:pPr defTabSz="998538" eaLnBrk="1" hangingPunct="1"/>
            <a:r>
              <a:rPr lang="en-US" sz="1400">
                <a:solidFill>
                  <a:srgbClr val="008000"/>
                </a:solidFill>
              </a:rPr>
              <a:t>REPRESENTED ORGANIZATIONS/AGENCIES</a:t>
            </a:r>
          </a:p>
          <a:p>
            <a:pPr defTabSz="998538" eaLnBrk="1" hangingPunct="1"/>
            <a:endParaRPr lang="en-US" sz="1400"/>
          </a:p>
          <a:p>
            <a:pPr defTabSz="998538" eaLnBrk="1" hangingPunct="1"/>
            <a:endParaRPr lang="en-US" sz="1400"/>
          </a:p>
          <a:p>
            <a:pPr defTabSz="998538" eaLnBrk="1" hangingPunct="1"/>
            <a:endParaRPr lang="en-US" b="0"/>
          </a:p>
        </p:txBody>
      </p:sp>
      <p:pic>
        <p:nvPicPr>
          <p:cNvPr id="10248" name="Picture 112"/>
          <p:cNvPicPr>
            <a:picLocks noChangeAspect="1" noChangeArrowheads="1"/>
          </p:cNvPicPr>
          <p:nvPr/>
        </p:nvPicPr>
        <p:blipFill>
          <a:blip r:embed="rId4"/>
          <a:srcRect/>
          <a:stretch>
            <a:fillRect/>
          </a:stretch>
        </p:blipFill>
        <p:spPr bwMode="auto">
          <a:xfrm>
            <a:off x="9734550" y="-12700"/>
            <a:ext cx="47625" cy="7602538"/>
          </a:xfrm>
          <a:prstGeom prst="rect">
            <a:avLst/>
          </a:prstGeom>
          <a:noFill/>
          <a:ln w="12700">
            <a:noFill/>
            <a:miter lim="800000"/>
            <a:headEnd/>
            <a:tailEnd/>
          </a:ln>
        </p:spPr>
      </p:pic>
      <p:sp>
        <p:nvSpPr>
          <p:cNvPr id="10249" name="Rectangle 23"/>
          <p:cNvSpPr>
            <a:spLocks noChangeArrowheads="1"/>
          </p:cNvSpPr>
          <p:nvPr/>
        </p:nvSpPr>
        <p:spPr bwMode="auto">
          <a:xfrm>
            <a:off x="1004888" y="2624138"/>
            <a:ext cx="3933825" cy="4156075"/>
          </a:xfrm>
          <a:prstGeom prst="rect">
            <a:avLst/>
          </a:prstGeom>
          <a:noFill/>
          <a:ln w="12700">
            <a:noFill/>
            <a:miter lim="800000"/>
            <a:headEnd/>
            <a:tailEnd/>
          </a:ln>
        </p:spPr>
        <p:txBody>
          <a:bodyPr anchor="ctr">
            <a:spAutoFit/>
          </a:bodyPr>
          <a:lstStyle/>
          <a:p>
            <a:r>
              <a:rPr lang="en-US" sz="1100"/>
              <a:t>Army Corps of Engineers</a:t>
            </a:r>
          </a:p>
          <a:p>
            <a:r>
              <a:rPr lang="en-US" sz="1100"/>
              <a:t>British Meteorological Society</a:t>
            </a:r>
          </a:p>
          <a:p>
            <a:r>
              <a:rPr lang="en-US" sz="1100"/>
              <a:t>Clear Lake City</a:t>
            </a:r>
          </a:p>
          <a:p>
            <a:r>
              <a:rPr lang="en-US" sz="1100"/>
              <a:t>Coastal Hazard Center</a:t>
            </a:r>
          </a:p>
          <a:p>
            <a:r>
              <a:rPr lang="en-US" sz="1100"/>
              <a:t>Galveston</a:t>
            </a:r>
          </a:p>
          <a:p>
            <a:r>
              <a:rPr lang="en-US" sz="1100"/>
              <a:t>Galveston Bay Foundation</a:t>
            </a:r>
          </a:p>
          <a:p>
            <a:r>
              <a:rPr lang="en-US" sz="1100"/>
              <a:t>Greater Houston Port Bureau</a:t>
            </a:r>
          </a:p>
          <a:p>
            <a:r>
              <a:rPr lang="en-US" sz="1100"/>
              <a:t>Freese and Nichols Inc.</a:t>
            </a:r>
          </a:p>
          <a:p>
            <a:r>
              <a:rPr lang="en-US" sz="1100"/>
              <a:t>Harris Country Flood Control</a:t>
            </a:r>
          </a:p>
          <a:p>
            <a:r>
              <a:rPr lang="en-US" sz="1100"/>
              <a:t>HGAC – Houston Galveston Area Council</a:t>
            </a:r>
          </a:p>
          <a:p>
            <a:r>
              <a:rPr lang="en-US" sz="1100"/>
              <a:t>Houston Wilderness</a:t>
            </a:r>
          </a:p>
          <a:p>
            <a:r>
              <a:rPr lang="en-US" sz="1100"/>
              <a:t>League City </a:t>
            </a:r>
          </a:p>
          <a:p>
            <a:r>
              <a:rPr lang="en-US" sz="1100"/>
              <a:t>NASA</a:t>
            </a:r>
          </a:p>
          <a:p>
            <a:r>
              <a:rPr lang="en-US" sz="1100"/>
              <a:t>Seabrook Open Space Foundation</a:t>
            </a:r>
          </a:p>
          <a:p>
            <a:r>
              <a:rPr lang="en-US" sz="1100"/>
              <a:t>Sierra Club</a:t>
            </a:r>
          </a:p>
          <a:p>
            <a:r>
              <a:rPr lang="en-US" sz="1100"/>
              <a:t>SSPEED Center</a:t>
            </a:r>
          </a:p>
          <a:p>
            <a:r>
              <a:rPr lang="en-US" sz="1100"/>
              <a:t>St. Thomas University</a:t>
            </a:r>
          </a:p>
          <a:p>
            <a:r>
              <a:rPr lang="en-US" sz="1100"/>
              <a:t>SWA</a:t>
            </a:r>
          </a:p>
          <a:p>
            <a:r>
              <a:rPr lang="en-US" sz="1100"/>
              <a:t>Texas General Land Office</a:t>
            </a:r>
          </a:p>
          <a:p>
            <a:r>
              <a:rPr lang="en-US" sz="1100"/>
              <a:t>United States Homeland Security</a:t>
            </a:r>
          </a:p>
          <a:p>
            <a:r>
              <a:rPr lang="en-US" sz="1100"/>
              <a:t>University of Houston</a:t>
            </a:r>
          </a:p>
          <a:p>
            <a:r>
              <a:rPr lang="en-US" sz="1100"/>
              <a:t>University of Texas, Austin</a:t>
            </a:r>
          </a:p>
          <a:p>
            <a:r>
              <a:rPr lang="en-US" sz="1100"/>
              <a:t>University of Texas Storm Mitigation Office</a:t>
            </a:r>
          </a:p>
          <a:p>
            <a:endParaRPr lang="en-US" sz="1100"/>
          </a:p>
        </p:txBody>
      </p:sp>
      <p:pic>
        <p:nvPicPr>
          <p:cNvPr id="5131" name="Picture 11"/>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656638" y="88900"/>
            <a:ext cx="989012" cy="800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10251" name="Rectangle 9"/>
          <p:cNvSpPr>
            <a:spLocks noChangeArrowheads="1"/>
          </p:cNvSpPr>
          <p:nvPr/>
        </p:nvSpPr>
        <p:spPr bwMode="auto">
          <a:xfrm>
            <a:off x="4264025" y="4333875"/>
            <a:ext cx="4244975" cy="1554163"/>
          </a:xfrm>
          <a:prstGeom prst="rect">
            <a:avLst/>
          </a:prstGeom>
          <a:noFill/>
          <a:ln w="9525">
            <a:noFill/>
            <a:miter lim="800000"/>
            <a:headEnd/>
            <a:tailEnd/>
          </a:ln>
        </p:spPr>
        <p:txBody>
          <a:bodyPr>
            <a:spAutoFit/>
          </a:bodyPr>
          <a:lstStyle/>
          <a:p>
            <a:endParaRPr lang="en-US"/>
          </a:p>
          <a:p>
            <a:r>
              <a:rPr lang="en-US" sz="1400">
                <a:solidFill>
                  <a:srgbClr val="008000"/>
                </a:solidFill>
              </a:rPr>
              <a:t>SPEAKERS</a:t>
            </a:r>
          </a:p>
          <a:p>
            <a:endParaRPr lang="en-US" sz="1400"/>
          </a:p>
          <a:p>
            <a:r>
              <a:rPr lang="en-US" sz="1100"/>
              <a:t>Dr. Stephen Klineberg, </a:t>
            </a:r>
            <a:r>
              <a:rPr lang="en-US" sz="1100" b="0"/>
              <a:t>The Kinder Institute, Rice University</a:t>
            </a:r>
          </a:p>
          <a:p>
            <a:r>
              <a:rPr lang="en-US" sz="1100"/>
              <a:t>Bill King, </a:t>
            </a:r>
            <a:r>
              <a:rPr lang="en-US" sz="1100" b="0"/>
              <a:t>Coastal Resident</a:t>
            </a:r>
          </a:p>
          <a:p>
            <a:r>
              <a:rPr lang="en-US" sz="1100"/>
              <a:t>Nancy Edmondson, </a:t>
            </a:r>
            <a:r>
              <a:rPr lang="en-US" sz="1100" b="0"/>
              <a:t>Coastal Resident</a:t>
            </a:r>
          </a:p>
          <a:p>
            <a:r>
              <a:rPr lang="en-US" sz="1100"/>
              <a:t>Tom Colbert, </a:t>
            </a:r>
            <a:r>
              <a:rPr lang="en-US" sz="1100" b="0"/>
              <a:t>University of Houston Land Planning</a:t>
            </a:r>
          </a:p>
          <a:p>
            <a:r>
              <a:rPr lang="en-US" sz="1100"/>
              <a:t>Jim Blackburn</a:t>
            </a:r>
            <a:r>
              <a:rPr lang="en-US" sz="1100" b="0"/>
              <a:t>, SSPEED Center, Rice University</a:t>
            </a:r>
          </a:p>
        </p:txBody>
      </p:sp>
      <p:pic>
        <p:nvPicPr>
          <p:cNvPr id="5133" name="Picture 1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7307263" y="3378200"/>
            <a:ext cx="2033587" cy="152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5134" name="Picture 12"/>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553200" y="1458913"/>
            <a:ext cx="2781300" cy="174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5135" name="Picture 13"/>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4329113" y="2778125"/>
            <a:ext cx="2122487" cy="1346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10255" name="TextBox 15"/>
          <p:cNvSpPr txBox="1">
            <a:spLocks noChangeArrowheads="1"/>
          </p:cNvSpPr>
          <p:nvPr/>
        </p:nvSpPr>
        <p:spPr bwMode="auto">
          <a:xfrm>
            <a:off x="1016000" y="1104900"/>
            <a:ext cx="4241800" cy="862013"/>
          </a:xfrm>
          <a:prstGeom prst="rect">
            <a:avLst/>
          </a:prstGeom>
          <a:noFill/>
          <a:ln w="9525">
            <a:noFill/>
            <a:miter lim="800000"/>
            <a:headEnd/>
            <a:tailEnd/>
          </a:ln>
        </p:spPr>
        <p:txBody>
          <a:bodyPr>
            <a:spAutoFit/>
          </a:bodyPr>
          <a:lstStyle/>
          <a:p>
            <a:r>
              <a:rPr lang="en-US" sz="1400">
                <a:solidFill>
                  <a:srgbClr val="008000"/>
                </a:solidFill>
              </a:rPr>
              <a:t>SPONSORS</a:t>
            </a:r>
          </a:p>
          <a:p>
            <a:endParaRPr lang="en-US" sz="1400"/>
          </a:p>
          <a:p>
            <a:r>
              <a:rPr lang="en-US" sz="1100"/>
              <a:t>SSPEED Center, Rice University </a:t>
            </a:r>
          </a:p>
          <a:p>
            <a:r>
              <a:rPr lang="en-US" sz="1100"/>
              <a:t>The Kinder Institute for Urban Research, Rice University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9"/>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1092200"/>
            <a:ext cx="6584950" cy="6497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12290" name="Rectangle 2"/>
          <p:cNvSpPr>
            <a:spLocks noGrp="1" noChangeArrowheads="1"/>
          </p:cNvSpPr>
          <p:nvPr>
            <p:ph type="ftr" sz="quarter" idx="10"/>
          </p:nvPr>
        </p:nvSpPr>
        <p:spPr>
          <a:xfrm>
            <a:off x="493713" y="7251700"/>
            <a:ext cx="8888412" cy="338138"/>
          </a:xfrm>
          <a:noFill/>
        </p:spPr>
        <p:txBody>
          <a:bodyPr/>
          <a:lstStyle/>
          <a:p>
            <a:pPr defTabSz="998538"/>
            <a:r>
              <a:rPr lang="en-US"/>
              <a:t>SSPEED Conference • Upper West Side of Galveston Bay Workshop • April 11, 2012  • Page </a:t>
            </a:r>
            <a:fld id="{05E3FA0B-DFA9-4412-91FD-C7CD1EA4518D}" type="slidenum">
              <a:rPr lang="en-US"/>
              <a:pPr defTabSz="998538"/>
              <a:t>3</a:t>
            </a:fld>
            <a:endParaRPr lang="en-US"/>
          </a:p>
        </p:txBody>
      </p:sp>
      <p:sp>
        <p:nvSpPr>
          <p:cNvPr id="12291" name="Text Box 3"/>
          <p:cNvSpPr txBox="1">
            <a:spLocks noChangeArrowheads="1"/>
          </p:cNvSpPr>
          <p:nvPr/>
        </p:nvSpPr>
        <p:spPr bwMode="auto">
          <a:xfrm>
            <a:off x="4073525" y="5100638"/>
            <a:ext cx="184150" cy="274637"/>
          </a:xfrm>
          <a:prstGeom prst="rect">
            <a:avLst/>
          </a:prstGeom>
          <a:noFill/>
          <a:ln w="12700">
            <a:noFill/>
            <a:miter lim="800000"/>
            <a:headEnd/>
            <a:tailEnd/>
          </a:ln>
        </p:spPr>
        <p:txBody>
          <a:bodyPr wrap="none">
            <a:spAutoFit/>
          </a:bodyPr>
          <a:lstStyle/>
          <a:p>
            <a:pPr defTabSz="998538" eaLnBrk="1" hangingPunct="1">
              <a:spcBef>
                <a:spcPct val="50000"/>
              </a:spcBef>
            </a:pPr>
            <a:endParaRPr lang="en-US" b="0">
              <a:latin typeface="Arial" pitchFamily="34" charset="0"/>
            </a:endParaRPr>
          </a:p>
        </p:txBody>
      </p:sp>
      <p:sp>
        <p:nvSpPr>
          <p:cNvPr id="12292" name="Rectangle 24"/>
          <p:cNvSpPr>
            <a:spLocks noGrp="1" noChangeArrowheads="1"/>
          </p:cNvSpPr>
          <p:nvPr>
            <p:ph type="ctrTitle"/>
          </p:nvPr>
        </p:nvSpPr>
        <p:spPr>
          <a:xfrm>
            <a:off x="828675" y="1168400"/>
            <a:ext cx="8416925" cy="1000125"/>
          </a:xfrm>
          <a:noFill/>
        </p:spPr>
        <p:txBody>
          <a:bodyPr/>
          <a:lstStyle/>
          <a:p>
            <a:pPr algn="just"/>
            <a:r>
              <a:rPr lang="en-US" sz="1000" b="0" i="0" smtClean="0">
                <a:solidFill>
                  <a:srgbClr val="2D2DB9"/>
                </a:solidFill>
                <a:latin typeface="Century Gothic" pitchFamily="34" charset="0"/>
              </a:rPr>
              <a:t>On the second day of the 2012 </a:t>
            </a:r>
            <a:r>
              <a:rPr lang="en-US" sz="1000" b="0" smtClean="0">
                <a:solidFill>
                  <a:srgbClr val="2D2DB9"/>
                </a:solidFill>
                <a:latin typeface="Century Gothic" pitchFamily="34" charset="0"/>
              </a:rPr>
              <a:t>Gulf Coast Hurricanes: Mitigation and Response</a:t>
            </a:r>
            <a:r>
              <a:rPr lang="en-US" sz="1000" b="0" i="0" smtClean="0">
                <a:solidFill>
                  <a:srgbClr val="2D2DB9"/>
                </a:solidFill>
                <a:latin typeface="Century Gothic" pitchFamily="34" charset="0"/>
              </a:rPr>
              <a:t> conference, the SSPEED Center and Kinder Institute at Rice University hosted a multi-stakeholder workshop focused on mitigation and response approaches for the upper west side of Galveston Bay. The workshop was held at the BioScience Research Collaborative building on the Rice campus and was attended by over 40 coastal residents and representatives from a range of organizations and agencies with a vested interest in the future of the coast. After a welcome by Kinder Institute Co-Director Dr. Stephen Klineberg, Jim Blackburn, Co-Principal Investigator at the SSPEED Center, added his welcome and explained that the purpose of the workshop was to explore the different range of perspectives on storm mitigation and response strategies in an open, collaborative and interactive way. He then introduced the workshop facilitators, Margaret Vaughan Robinson and Jessica Jarvis, to lead us through the process. </a:t>
            </a:r>
          </a:p>
        </p:txBody>
      </p:sp>
      <p:sp>
        <p:nvSpPr>
          <p:cNvPr id="12293" name="Rectangle 4"/>
          <p:cNvSpPr>
            <a:spLocks noGrp="1" noChangeArrowheads="1"/>
          </p:cNvSpPr>
          <p:nvPr>
            <p:ph type="subTitle" idx="1"/>
          </p:nvPr>
        </p:nvSpPr>
        <p:spPr>
          <a:xfrm>
            <a:off x="1417638" y="234950"/>
            <a:ext cx="7011987" cy="338138"/>
          </a:xfrm>
          <a:noFill/>
        </p:spPr>
        <p:txBody>
          <a:bodyPr/>
          <a:lstStyle/>
          <a:p>
            <a:pPr algn="r" eaLnBrk="1" hangingPunct="1">
              <a:lnSpc>
                <a:spcPct val="80000"/>
              </a:lnSpc>
            </a:pPr>
            <a:r>
              <a:rPr lang="en-US" smtClean="0">
                <a:solidFill>
                  <a:srgbClr val="0070C0"/>
                </a:solidFill>
                <a:latin typeface="Century Gothic" pitchFamily="34" charset="0"/>
              </a:rPr>
              <a:t>Welcome </a:t>
            </a:r>
            <a:br>
              <a:rPr lang="en-US" smtClean="0">
                <a:solidFill>
                  <a:srgbClr val="0070C0"/>
                </a:solidFill>
                <a:latin typeface="Century Gothic" pitchFamily="34" charset="0"/>
              </a:rPr>
            </a:br>
            <a:endParaRPr lang="en-US" smtClean="0">
              <a:solidFill>
                <a:srgbClr val="0070C0"/>
              </a:solidFill>
              <a:latin typeface="Century Gothic" pitchFamily="34" charset="0"/>
            </a:endParaRPr>
          </a:p>
        </p:txBody>
      </p:sp>
      <p:pic>
        <p:nvPicPr>
          <p:cNvPr id="12294" name="Picture 112"/>
          <p:cNvPicPr>
            <a:picLocks noChangeAspect="1" noChangeArrowheads="1"/>
          </p:cNvPicPr>
          <p:nvPr/>
        </p:nvPicPr>
        <p:blipFill>
          <a:blip r:embed="rId4"/>
          <a:srcRect/>
          <a:stretch>
            <a:fillRect/>
          </a:stretch>
        </p:blipFill>
        <p:spPr bwMode="auto">
          <a:xfrm>
            <a:off x="9734550" y="-12700"/>
            <a:ext cx="47625" cy="7602538"/>
          </a:xfrm>
          <a:prstGeom prst="rect">
            <a:avLst/>
          </a:prstGeom>
          <a:noFill/>
          <a:ln w="12700">
            <a:noFill/>
            <a:miter lim="800000"/>
            <a:headEnd/>
            <a:tailEnd/>
          </a:ln>
        </p:spPr>
      </p:pic>
      <p:pic>
        <p:nvPicPr>
          <p:cNvPr id="6152" name="Picture 8"/>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588746" y="83334"/>
            <a:ext cx="982645" cy="736064"/>
          </a:xfrm>
          <a:prstGeom prst="rect">
            <a:avLst/>
          </a:prstGeom>
          <a:noFill/>
          <a:ln>
            <a:noFill/>
          </a:ln>
          <a:effectLst>
            <a:glow rad="101600">
              <a:schemeClr val="accent3">
                <a:satMod val="175000"/>
                <a:alpha val="40000"/>
              </a:schemeClr>
            </a:glow>
            <a:outerShdw blurRad="76200" dist="12700" dir="2700000" sy="-23000" kx="-800400" algn="bl" rotWithShape="0">
              <a:prstClr val="black">
                <a:alpha val="2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flat" cmpd="sng">
                <a:solidFill>
                  <a:schemeClr val="tx1"/>
                </a:solidFill>
                <a:prstDash val="solid"/>
                <a:miter lim="800000"/>
                <a:headEnd/>
                <a:tailEnd/>
              </a14:hiddenLine>
            </a:ext>
          </a:extLst>
        </p:spPr>
      </p:pic>
      <p:pic>
        <p:nvPicPr>
          <p:cNvPr id="6153" name="Picture 9"/>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956050" y="4302125"/>
            <a:ext cx="5329238" cy="2549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6154" name="Picture 10"/>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5329238" y="2628900"/>
            <a:ext cx="3956050" cy="1500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6155" name="Picture 11"/>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3300413" y="2628900"/>
            <a:ext cx="1884362" cy="1500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12299" name="Rectangle 1"/>
          <p:cNvSpPr>
            <a:spLocks noChangeArrowheads="1"/>
          </p:cNvSpPr>
          <p:nvPr/>
        </p:nvSpPr>
        <p:spPr bwMode="auto">
          <a:xfrm>
            <a:off x="842963" y="4999038"/>
            <a:ext cx="3055937" cy="1985962"/>
          </a:xfrm>
          <a:prstGeom prst="rect">
            <a:avLst/>
          </a:prstGeom>
          <a:noFill/>
          <a:ln w="9525">
            <a:noFill/>
            <a:miter lim="800000"/>
            <a:headEnd/>
            <a:tailEnd/>
          </a:ln>
        </p:spPr>
        <p:txBody>
          <a:bodyPr>
            <a:spAutoFit/>
          </a:bodyPr>
          <a:lstStyle/>
          <a:p>
            <a:r>
              <a:rPr lang="en-US" sz="1100"/>
              <a:t>About the SSPEED Center</a:t>
            </a:r>
            <a:r>
              <a:rPr lang="en-US" b="0"/>
              <a:t>	</a:t>
            </a:r>
          </a:p>
          <a:p>
            <a:r>
              <a:rPr lang="en-US" sz="1100" b="0"/>
              <a:t>The Severe Storm Prediction, Education and Evacuation from Disasters (SSPEED) Center was established in 2007 as a university-based research and education organization. Led by Rice University, the SSPEED Center organizes leading universities, researchers, emergency managers, and private and public entities to better address severe storm prediction and its impact on the Gulf Coast area.</a:t>
            </a:r>
            <a:r>
              <a:rPr lang="en-US" b="0"/>
              <a:t>	</a:t>
            </a:r>
            <a:endParaRPr lang="en-US"/>
          </a:p>
        </p:txBody>
      </p:sp>
      <p:sp>
        <p:nvSpPr>
          <p:cNvPr id="13" name="Rectangle 12"/>
          <p:cNvSpPr/>
          <p:nvPr/>
        </p:nvSpPr>
        <p:spPr>
          <a:xfrm>
            <a:off x="763588" y="2509838"/>
            <a:ext cx="2462212" cy="2462212"/>
          </a:xfrm>
          <a:prstGeom prst="rect">
            <a:avLst/>
          </a:prstGeom>
        </p:spPr>
        <p:txBody>
          <a:bodyPr>
            <a:spAutoFit/>
          </a:bodyPr>
          <a:lstStyle/>
          <a:p>
            <a:r>
              <a:rPr lang="en-US" sz="1100"/>
              <a:t>Jim Blackburn</a:t>
            </a:r>
            <a:r>
              <a:rPr lang="en-US" altLang="en-US" sz="1100"/>
              <a:t>’</a:t>
            </a:r>
            <a:r>
              <a:rPr lang="en-US" sz="1100"/>
              <a:t>s Welcome</a:t>
            </a:r>
          </a:p>
          <a:p>
            <a:pPr>
              <a:buFont typeface="Arial" pitchFamily="34" charset="0"/>
              <a:buChar char="•"/>
            </a:pPr>
            <a:r>
              <a:rPr lang="en-US" sz="1100" b="0"/>
              <a:t>We have a range of unparalleled challenges and opportunities facing the upper west side of Galveston Bay</a:t>
            </a:r>
          </a:p>
          <a:p>
            <a:pPr>
              <a:buFont typeface="Arial" pitchFamily="34" charset="0"/>
              <a:buChar char="•"/>
            </a:pPr>
            <a:r>
              <a:rPr lang="en-US" sz="1100" b="0"/>
              <a:t>The reason we</a:t>
            </a:r>
            <a:r>
              <a:rPr lang="en-US" altLang="en-US" sz="1100" b="0"/>
              <a:t>’</a:t>
            </a:r>
            <a:r>
              <a:rPr lang="en-US" sz="1100" b="0"/>
              <a:t>ve come together is to discuss these issues in an open, collaborative forum</a:t>
            </a:r>
          </a:p>
          <a:p>
            <a:pPr>
              <a:buFont typeface="Arial" pitchFamily="34" charset="0"/>
              <a:buChar char="•"/>
            </a:pPr>
            <a:r>
              <a:rPr lang="en-US" sz="1100" b="0"/>
              <a:t>We have no pre-determined solutions and want a wide open dialogue</a:t>
            </a:r>
          </a:p>
          <a:p>
            <a:pPr>
              <a:buFont typeface="Arial" pitchFamily="34" charset="0"/>
              <a:buChar char="•"/>
            </a:pPr>
            <a:r>
              <a:rPr lang="en-US" sz="1100" b="0"/>
              <a:t>Be tolerant, creative and open in your discussions!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ftr" sz="quarter" idx="10"/>
          </p:nvPr>
        </p:nvSpPr>
        <p:spPr>
          <a:xfrm>
            <a:off x="493713" y="7251700"/>
            <a:ext cx="8888412" cy="338138"/>
          </a:xfrm>
          <a:noFill/>
        </p:spPr>
        <p:txBody>
          <a:bodyPr/>
          <a:lstStyle/>
          <a:p>
            <a:pPr defTabSz="998538"/>
            <a:r>
              <a:rPr lang="en-US"/>
              <a:t>SSPEED Conference • Upper West Side of Galveston Bay Workshop • April 11, 2012  • Page </a:t>
            </a:r>
            <a:fld id="{6C6B28ED-C264-4F25-A3C4-D006D58F9088}" type="slidenum">
              <a:rPr lang="en-US"/>
              <a:pPr defTabSz="998538"/>
              <a:t>4</a:t>
            </a:fld>
            <a:endParaRPr lang="en-US"/>
          </a:p>
        </p:txBody>
      </p:sp>
      <p:sp>
        <p:nvSpPr>
          <p:cNvPr id="14338" name="Text Box 3"/>
          <p:cNvSpPr txBox="1">
            <a:spLocks noChangeArrowheads="1"/>
          </p:cNvSpPr>
          <p:nvPr/>
        </p:nvSpPr>
        <p:spPr bwMode="auto">
          <a:xfrm>
            <a:off x="4073525" y="5100638"/>
            <a:ext cx="184150" cy="274637"/>
          </a:xfrm>
          <a:prstGeom prst="rect">
            <a:avLst/>
          </a:prstGeom>
          <a:noFill/>
          <a:ln w="12700">
            <a:noFill/>
            <a:miter lim="800000"/>
            <a:headEnd/>
            <a:tailEnd/>
          </a:ln>
        </p:spPr>
        <p:txBody>
          <a:bodyPr wrap="none">
            <a:spAutoFit/>
          </a:bodyPr>
          <a:lstStyle/>
          <a:p>
            <a:pPr defTabSz="998538" eaLnBrk="1" hangingPunct="1">
              <a:spcBef>
                <a:spcPct val="50000"/>
              </a:spcBef>
            </a:pPr>
            <a:endParaRPr lang="en-US" b="0">
              <a:latin typeface="Arial" pitchFamily="34" charset="0"/>
            </a:endParaRPr>
          </a:p>
        </p:txBody>
      </p:sp>
      <p:sp>
        <p:nvSpPr>
          <p:cNvPr id="14339" name="Rectangle 4"/>
          <p:cNvSpPr>
            <a:spLocks noGrp="1" noChangeArrowheads="1"/>
          </p:cNvSpPr>
          <p:nvPr>
            <p:ph type="subTitle" idx="1"/>
          </p:nvPr>
        </p:nvSpPr>
        <p:spPr>
          <a:xfrm>
            <a:off x="1470025" y="200025"/>
            <a:ext cx="6904038" cy="338138"/>
          </a:xfrm>
          <a:noFill/>
        </p:spPr>
        <p:txBody>
          <a:bodyPr/>
          <a:lstStyle/>
          <a:p>
            <a:pPr algn="r" eaLnBrk="1" hangingPunct="1">
              <a:lnSpc>
                <a:spcPct val="80000"/>
              </a:lnSpc>
            </a:pPr>
            <a:r>
              <a:rPr lang="en-US" smtClean="0">
                <a:solidFill>
                  <a:srgbClr val="0070C0"/>
                </a:solidFill>
                <a:latin typeface="Century Gothic" pitchFamily="34" charset="0"/>
              </a:rPr>
              <a:t>Speaker Perspectives</a:t>
            </a:r>
            <a:r>
              <a:rPr lang="en-US" smtClean="0">
                <a:latin typeface="Century Gothic" pitchFamily="34" charset="0"/>
              </a:rPr>
              <a:t/>
            </a:r>
            <a:br>
              <a:rPr lang="en-US" smtClean="0">
                <a:latin typeface="Century Gothic" pitchFamily="34" charset="0"/>
              </a:rPr>
            </a:br>
            <a:endParaRPr lang="en-US" smtClean="0">
              <a:latin typeface="Century Gothic" pitchFamily="34" charset="0"/>
            </a:endParaRPr>
          </a:p>
        </p:txBody>
      </p:sp>
      <p:sp>
        <p:nvSpPr>
          <p:cNvPr id="7173" name="Rectangle 8"/>
          <p:cNvSpPr>
            <a:spLocks noChangeArrowheads="1"/>
          </p:cNvSpPr>
          <p:nvPr/>
        </p:nvSpPr>
        <p:spPr bwMode="auto">
          <a:xfrm>
            <a:off x="749300" y="1125538"/>
            <a:ext cx="86296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p>
            <a:pPr>
              <a:defRPr/>
            </a:pPr>
            <a:r>
              <a:rPr lang="en-US" sz="1000" b="0" dirty="0">
                <a:solidFill>
                  <a:schemeClr val="accent6"/>
                </a:solidFill>
                <a:ea typeface="ＭＳ Ｐゴシック" pitchFamily="34" charset="-128"/>
              </a:rPr>
              <a:t>Our first presenter, Bill King, Clear Lake resident and former Kemah Mayor,  shared his thoughts on hurricane mitigation and response based on lessons from Ike.</a:t>
            </a:r>
          </a:p>
        </p:txBody>
      </p:sp>
      <p:pic>
        <p:nvPicPr>
          <p:cNvPr id="14341" name="Picture 112"/>
          <p:cNvPicPr>
            <a:picLocks noChangeAspect="1" noChangeArrowheads="1"/>
          </p:cNvPicPr>
          <p:nvPr/>
        </p:nvPicPr>
        <p:blipFill>
          <a:blip r:embed="rId3"/>
          <a:srcRect/>
          <a:stretch>
            <a:fillRect/>
          </a:stretch>
        </p:blipFill>
        <p:spPr bwMode="auto">
          <a:xfrm>
            <a:off x="9734550" y="-12700"/>
            <a:ext cx="47625" cy="7602538"/>
          </a:xfrm>
          <a:prstGeom prst="rect">
            <a:avLst/>
          </a:prstGeom>
          <a:noFill/>
          <a:ln w="12700">
            <a:noFill/>
            <a:miter lim="800000"/>
            <a:headEnd/>
            <a:tailEnd/>
          </a:ln>
        </p:spPr>
      </p:pic>
      <p:sp>
        <p:nvSpPr>
          <p:cNvPr id="2" name="Rectangle 1"/>
          <p:cNvSpPr/>
          <p:nvPr/>
        </p:nvSpPr>
        <p:spPr>
          <a:xfrm>
            <a:off x="2667000" y="1382713"/>
            <a:ext cx="6927850" cy="2816225"/>
          </a:xfrm>
          <a:prstGeom prst="rect">
            <a:avLst/>
          </a:prstGeom>
        </p:spPr>
        <p:txBody>
          <a:bodyPr>
            <a:spAutoFit/>
          </a:bodyPr>
          <a:lstStyle/>
          <a:p>
            <a:pPr marL="114300" indent="-114300"/>
            <a:r>
              <a:rPr lang="en-US"/>
              <a:t> </a:t>
            </a:r>
          </a:p>
          <a:p>
            <a:pPr marL="114300" indent="-114300">
              <a:buFont typeface="Arial" pitchFamily="34" charset="0"/>
              <a:buChar char="•"/>
            </a:pPr>
            <a:r>
              <a:rPr lang="en-US" sz="1100" b="0"/>
              <a:t>There is great concern that during Ike we weren</a:t>
            </a:r>
            <a:r>
              <a:rPr lang="ja-JP" altLang="en-US" sz="1100" b="0"/>
              <a:t>’</a:t>
            </a:r>
            <a:r>
              <a:rPr lang="en-US" altLang="ja-JP" sz="1100" b="0"/>
              <a:t>t able to evacuate the area. If that continues to be the case, many lives could be lost in the next storm</a:t>
            </a:r>
          </a:p>
          <a:p>
            <a:pPr marL="114300" indent="-114300">
              <a:buFont typeface="Arial" pitchFamily="34" charset="0"/>
              <a:buChar char="•"/>
            </a:pPr>
            <a:r>
              <a:rPr lang="en-US" sz="1100" b="0"/>
              <a:t>What we</a:t>
            </a:r>
            <a:r>
              <a:rPr lang="ja-JP" altLang="en-US" sz="1100" b="0"/>
              <a:t>’</a:t>
            </a:r>
            <a:r>
              <a:rPr lang="en-US" altLang="ja-JP" sz="1100" b="0"/>
              <a:t>re doing here in this meeting is really important because typically nothing is done until there is a really big disaster and then it isn</a:t>
            </a:r>
            <a:r>
              <a:rPr lang="ja-JP" altLang="en-US" sz="1100" b="0"/>
              <a:t>’</a:t>
            </a:r>
            <a:r>
              <a:rPr lang="en-US" altLang="ja-JP" sz="1100" b="0"/>
              <a:t>t often a well thought out solution</a:t>
            </a:r>
          </a:p>
          <a:p>
            <a:pPr marL="114300" indent="-114300">
              <a:buFont typeface="Arial" pitchFamily="34" charset="0"/>
              <a:buChar char="•"/>
            </a:pPr>
            <a:r>
              <a:rPr lang="en-US" sz="1100" b="0"/>
              <a:t>We need to weigh the cost of piecemeal solutions versus one big one</a:t>
            </a:r>
          </a:p>
          <a:p>
            <a:pPr marL="114300" indent="-114300">
              <a:buFont typeface="Arial" pitchFamily="34" charset="0"/>
              <a:buChar char="•"/>
            </a:pPr>
            <a:r>
              <a:rPr lang="en-US" sz="1100" b="0"/>
              <a:t>We need to find a way to come to a decision and garner the collective will to make the required investment </a:t>
            </a:r>
          </a:p>
          <a:p>
            <a:pPr marL="114300" indent="-114300">
              <a:buFont typeface="Arial" pitchFamily="34" charset="0"/>
              <a:buChar char="•"/>
            </a:pPr>
            <a:r>
              <a:rPr lang="en-US" sz="1100" b="0"/>
              <a:t>The alternative to taking no action is individual homeowners and businesses hardening their own structures; the problem will be those that don</a:t>
            </a:r>
            <a:r>
              <a:rPr lang="ja-JP" altLang="en-US" sz="1100" b="0"/>
              <a:t>’</a:t>
            </a:r>
            <a:r>
              <a:rPr lang="en-US" altLang="ja-JP" sz="1100" b="0"/>
              <a:t>t </a:t>
            </a:r>
          </a:p>
          <a:p>
            <a:pPr marL="114300" indent="-114300">
              <a:buFont typeface="Arial" pitchFamily="34" charset="0"/>
              <a:buChar char="•"/>
            </a:pPr>
            <a:r>
              <a:rPr lang="en-US" sz="1100" b="0"/>
              <a:t>There are some kinds of development and businesses we should consider prohibiting in highly vulnerable areas. For example should there be a nursing home built in a surge area? There wasn</a:t>
            </a:r>
            <a:r>
              <a:rPr lang="ja-JP" altLang="en-US" sz="1100" b="0"/>
              <a:t>’</a:t>
            </a:r>
            <a:r>
              <a:rPr lang="en-US" altLang="ja-JP" sz="1100" b="0"/>
              <a:t>t a single nursing home during Rita that didn</a:t>
            </a:r>
            <a:r>
              <a:rPr lang="ja-JP" altLang="en-US" sz="1100" b="0"/>
              <a:t>’</a:t>
            </a:r>
            <a:r>
              <a:rPr lang="en-US" altLang="ja-JP" sz="1100" b="0"/>
              <a:t>t have at least one fatality as a result of evacuation. Should hospitals be built in surge areas? If so shouldn</a:t>
            </a:r>
            <a:r>
              <a:rPr lang="ja-JP" altLang="en-US" sz="1100" b="0"/>
              <a:t>’</a:t>
            </a:r>
            <a:r>
              <a:rPr lang="en-US" altLang="ja-JP" sz="1100" b="0"/>
              <a:t>t there be some minimal hardening we require? How will that cost be absorbed?</a:t>
            </a:r>
          </a:p>
          <a:p>
            <a:pPr marL="114300" indent="-114300"/>
            <a:endParaRPr lang="en-US" sz="1100" b="0"/>
          </a:p>
        </p:txBody>
      </p:sp>
      <p:pic>
        <p:nvPicPr>
          <p:cNvPr id="9" name="Picture 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526484" y="101370"/>
            <a:ext cx="1068058" cy="701493"/>
          </a:xfrm>
          <a:prstGeom prst="rect">
            <a:avLst/>
          </a:prstGeom>
          <a:noFill/>
          <a:ln>
            <a:noFill/>
          </a:ln>
          <a:effectLst>
            <a:glow rad="63500">
              <a:schemeClr val="accent3">
                <a:satMod val="175000"/>
                <a:alpha val="40000"/>
              </a:schemeClr>
            </a:glow>
            <a:outerShdw dist="107763" dir="2700000" algn="ctr" rotWithShape="0">
              <a:schemeClr val="bg2"/>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7177" name="Picture 9"/>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55663" y="1630363"/>
            <a:ext cx="1697037" cy="2343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7178" name="Rectangle 10"/>
          <p:cNvSpPr>
            <a:spLocks noChangeArrowheads="1"/>
          </p:cNvSpPr>
          <p:nvPr/>
        </p:nvSpPr>
        <p:spPr bwMode="auto">
          <a:xfrm>
            <a:off x="836613" y="4087813"/>
            <a:ext cx="6351587" cy="2462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171450" indent="-171450">
              <a:buFont typeface="Arial" pitchFamily="34" charset="0"/>
              <a:buChar char="•"/>
            </a:pPr>
            <a:r>
              <a:rPr lang="en-US" sz="1100" b="0"/>
              <a:t>Non-structural mitigation strategies:</a:t>
            </a:r>
          </a:p>
          <a:p>
            <a:pPr marL="635000" lvl="1" indent="-228600">
              <a:buFont typeface="Arial" pitchFamily="34" charset="0"/>
              <a:buChar char="•"/>
            </a:pPr>
            <a:r>
              <a:rPr lang="en-US" sz="1100" b="0"/>
              <a:t>Be absolutely transparent about risk. Let home owners and businesses know exactly where they are in the surge plane and what their level of risk is.</a:t>
            </a:r>
          </a:p>
          <a:p>
            <a:pPr marL="635000" lvl="1" indent="-228600">
              <a:buFont typeface="Arial" pitchFamily="34" charset="0"/>
              <a:buChar char="•"/>
            </a:pPr>
            <a:r>
              <a:rPr lang="en-US" sz="1100" b="0"/>
              <a:t>Eliminate the perverse incentives with regard to insurance. We need to have premiums that reflect the actual risk.</a:t>
            </a:r>
          </a:p>
          <a:p>
            <a:pPr marL="635000" lvl="1" indent="-228600">
              <a:buFont typeface="Arial" pitchFamily="34" charset="0"/>
              <a:buChar char="•"/>
            </a:pPr>
            <a:r>
              <a:rPr lang="en-US" sz="1100" b="0"/>
              <a:t>Set aside large tracts of land and put them in conservation easements and trusts. The time is right to act now because land prices are low.</a:t>
            </a:r>
          </a:p>
          <a:p>
            <a:pPr marL="635000" lvl="1" indent="-228600">
              <a:buFont typeface="Arial" pitchFamily="34" charset="0"/>
              <a:buChar char="•"/>
            </a:pPr>
            <a:r>
              <a:rPr lang="en-US" sz="1100" b="0"/>
              <a:t>Build wetlands in Galveston Bay and moisture reefs to act as speed bumps </a:t>
            </a:r>
          </a:p>
          <a:p>
            <a:pPr marL="635000" lvl="1" indent="-228600">
              <a:buFont typeface="Arial" pitchFamily="34" charset="0"/>
              <a:buChar char="•"/>
            </a:pPr>
            <a:r>
              <a:rPr lang="en-US" sz="1100" b="0"/>
              <a:t>These are solutions that can help while we gather the collective will to take action on a structural strategy.</a:t>
            </a:r>
          </a:p>
          <a:p>
            <a:pPr marL="171450" indent="-171450">
              <a:buFont typeface="Arial" pitchFamily="34" charset="0"/>
              <a:buChar char="•"/>
            </a:pPr>
            <a:r>
              <a:rPr lang="en-US" sz="1100" b="0"/>
              <a:t>Structural mitigation options:</a:t>
            </a:r>
          </a:p>
          <a:p>
            <a:pPr marL="635000" lvl="1" indent="-228600">
              <a:buFont typeface="Arial" pitchFamily="34" charset="0"/>
              <a:buChar char="•"/>
            </a:pPr>
            <a:r>
              <a:rPr lang="en-US" sz="1100" b="0"/>
              <a:t>Raise the highway (SH 87) on Bolivar</a:t>
            </a:r>
          </a:p>
          <a:p>
            <a:pPr marL="635000" lvl="1" indent="-228600">
              <a:buFont typeface="Arial" pitchFamily="34" charset="0"/>
              <a:buChar char="•"/>
            </a:pPr>
            <a:r>
              <a:rPr lang="en-US" sz="1100" b="0"/>
              <a:t>Impact the Bay</a:t>
            </a:r>
            <a:r>
              <a:rPr lang="ja-JP" altLang="en-US" sz="1100" b="0"/>
              <a:t>’</a:t>
            </a:r>
            <a:r>
              <a:rPr lang="en-US" altLang="ja-JP" sz="1100" b="0"/>
              <a:t>s topography through intelligent use of spoil material disposal and reconstruction of oyster reefs</a:t>
            </a:r>
            <a:endParaRPr lang="en-US" sz="1100" b="0"/>
          </a:p>
        </p:txBody>
      </p:sp>
      <p:pic>
        <p:nvPicPr>
          <p:cNvPr id="14346" name="Picture 3"/>
          <p:cNvPicPr>
            <a:picLocks noChangeAspect="1"/>
          </p:cNvPicPr>
          <p:nvPr/>
        </p:nvPicPr>
        <p:blipFill>
          <a:blip r:embed="rId6"/>
          <a:srcRect/>
          <a:stretch>
            <a:fillRect/>
          </a:stretch>
        </p:blipFill>
        <p:spPr bwMode="auto">
          <a:xfrm>
            <a:off x="7226300" y="4083050"/>
            <a:ext cx="2413000" cy="2457450"/>
          </a:xfrm>
          <a:prstGeom prst="rect">
            <a:avLst/>
          </a:prstGeom>
          <a:noFill/>
          <a:ln w="9525">
            <a:noFill/>
            <a:miter lim="800000"/>
            <a:headEnd/>
            <a:tailEnd/>
          </a:ln>
        </p:spPr>
      </p:pic>
      <p:sp>
        <p:nvSpPr>
          <p:cNvPr id="14347" name="Rectangle 4"/>
          <p:cNvSpPr>
            <a:spLocks noChangeArrowheads="1"/>
          </p:cNvSpPr>
          <p:nvPr/>
        </p:nvSpPr>
        <p:spPr bwMode="auto">
          <a:xfrm>
            <a:off x="1092200" y="6592888"/>
            <a:ext cx="5818188" cy="523875"/>
          </a:xfrm>
          <a:prstGeom prst="rect">
            <a:avLst/>
          </a:prstGeom>
          <a:noFill/>
          <a:ln w="9525">
            <a:noFill/>
            <a:miter lim="800000"/>
            <a:headEnd/>
            <a:tailEnd/>
          </a:ln>
        </p:spPr>
        <p:txBody>
          <a:bodyPr>
            <a:spAutoFit/>
          </a:bodyPr>
          <a:lstStyle/>
          <a:p>
            <a:pPr marL="406400" lvl="1" algn="ctr"/>
            <a:r>
              <a:rPr lang="en-US" altLang="en-US" sz="1400" i="1">
                <a:solidFill>
                  <a:srgbClr val="008000"/>
                </a:solidFill>
              </a:rPr>
              <a:t>“</a:t>
            </a:r>
            <a:r>
              <a:rPr lang="en-US" sz="1400" i="1">
                <a:solidFill>
                  <a:srgbClr val="008000"/>
                </a:solidFill>
              </a:rPr>
              <a:t>Be absolutely transparent about risk. Let home owners and businesses know exactly what their level of risk is.</a:t>
            </a:r>
            <a:r>
              <a:rPr lang="en-US" altLang="en-US" sz="1400" i="1">
                <a:solidFill>
                  <a:srgbClr val="008000"/>
                </a:solidFill>
              </a:rPr>
              <a:t>”</a:t>
            </a:r>
            <a:endParaRPr lang="en-US" sz="1400" i="1">
              <a:solidFill>
                <a:srgbClr val="008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ftr" sz="quarter" idx="10"/>
          </p:nvPr>
        </p:nvSpPr>
        <p:spPr>
          <a:xfrm>
            <a:off x="493713" y="7251700"/>
            <a:ext cx="8888412" cy="338138"/>
          </a:xfrm>
          <a:noFill/>
        </p:spPr>
        <p:txBody>
          <a:bodyPr/>
          <a:lstStyle/>
          <a:p>
            <a:pPr defTabSz="998538"/>
            <a:r>
              <a:rPr lang="en-US"/>
              <a:t>SSPEED Conference • Upper West Side of Galveston Bay Workshop • April 11, 2012  • Page </a:t>
            </a:r>
            <a:fld id="{31BDA890-2F3B-4C00-9822-186F11D4BD4E}" type="slidenum">
              <a:rPr lang="en-US"/>
              <a:pPr defTabSz="998538"/>
              <a:t>5</a:t>
            </a:fld>
            <a:endParaRPr lang="en-US"/>
          </a:p>
        </p:txBody>
      </p:sp>
      <p:sp>
        <p:nvSpPr>
          <p:cNvPr id="16386" name="Text Box 3"/>
          <p:cNvSpPr txBox="1">
            <a:spLocks noChangeArrowheads="1"/>
          </p:cNvSpPr>
          <p:nvPr/>
        </p:nvSpPr>
        <p:spPr bwMode="auto">
          <a:xfrm>
            <a:off x="2792413" y="2149475"/>
            <a:ext cx="6835775" cy="801688"/>
          </a:xfrm>
          <a:prstGeom prst="rect">
            <a:avLst/>
          </a:prstGeom>
          <a:noFill/>
          <a:ln w="9525">
            <a:noFill/>
            <a:miter lim="800000"/>
            <a:headEnd/>
            <a:tailEnd/>
          </a:ln>
        </p:spPr>
        <p:txBody>
          <a:bodyPr lIns="99793" tIns="49897" rIns="99793" bIns="49897"/>
          <a:lstStyle/>
          <a:p>
            <a:pPr marL="223838" indent="-223838" defTabSz="998538">
              <a:buClr>
                <a:srgbClr val="000000"/>
              </a:buClr>
              <a:buFont typeface="Times" charset="0"/>
              <a:buNone/>
            </a:pPr>
            <a:endParaRPr lang="en-US" sz="1100" b="0">
              <a:latin typeface="Arial Narrow" pitchFamily="34" charset="0"/>
            </a:endParaRPr>
          </a:p>
        </p:txBody>
      </p:sp>
      <p:sp>
        <p:nvSpPr>
          <p:cNvPr id="16387" name="Rectangle 23"/>
          <p:cNvSpPr>
            <a:spLocks noGrp="1" noChangeArrowheads="1"/>
          </p:cNvSpPr>
          <p:nvPr>
            <p:ph type="subTitle" idx="1"/>
          </p:nvPr>
        </p:nvSpPr>
        <p:spPr>
          <a:xfrm>
            <a:off x="1827213" y="196850"/>
            <a:ext cx="6554787" cy="338138"/>
          </a:xfrm>
          <a:noFill/>
        </p:spPr>
        <p:txBody>
          <a:bodyPr/>
          <a:lstStyle/>
          <a:p>
            <a:pPr algn="r" eaLnBrk="1" hangingPunct="1">
              <a:lnSpc>
                <a:spcPct val="80000"/>
              </a:lnSpc>
            </a:pPr>
            <a:r>
              <a:rPr lang="en-US" smtClean="0">
                <a:solidFill>
                  <a:srgbClr val="0070C0"/>
                </a:solidFill>
                <a:latin typeface="Century Gothic" pitchFamily="34" charset="0"/>
              </a:rPr>
              <a:t>Speaker Perspectives</a:t>
            </a:r>
          </a:p>
        </p:txBody>
      </p:sp>
      <p:pic>
        <p:nvPicPr>
          <p:cNvPr id="16388" name="Picture 112"/>
          <p:cNvPicPr>
            <a:picLocks noChangeAspect="1" noChangeArrowheads="1"/>
          </p:cNvPicPr>
          <p:nvPr/>
        </p:nvPicPr>
        <p:blipFill>
          <a:blip r:embed="rId3"/>
          <a:srcRect/>
          <a:stretch>
            <a:fillRect/>
          </a:stretch>
        </p:blipFill>
        <p:spPr bwMode="auto">
          <a:xfrm>
            <a:off x="9734550" y="-12700"/>
            <a:ext cx="47625" cy="7602538"/>
          </a:xfrm>
          <a:prstGeom prst="rect">
            <a:avLst/>
          </a:prstGeom>
          <a:noFill/>
          <a:ln w="12700">
            <a:noFill/>
            <a:miter lim="800000"/>
            <a:headEnd/>
            <a:tailEnd/>
          </a:ln>
        </p:spPr>
      </p:pic>
      <p:sp>
        <p:nvSpPr>
          <p:cNvPr id="16389" name="Rectangle 1"/>
          <p:cNvSpPr>
            <a:spLocks noChangeArrowheads="1"/>
          </p:cNvSpPr>
          <p:nvPr/>
        </p:nvSpPr>
        <p:spPr bwMode="auto">
          <a:xfrm>
            <a:off x="652463" y="1520825"/>
            <a:ext cx="4808537" cy="5508625"/>
          </a:xfrm>
          <a:prstGeom prst="rect">
            <a:avLst/>
          </a:prstGeom>
          <a:noFill/>
          <a:ln w="9525">
            <a:noFill/>
            <a:miter lim="800000"/>
            <a:headEnd/>
            <a:tailEnd/>
          </a:ln>
        </p:spPr>
        <p:txBody>
          <a:bodyPr>
            <a:spAutoFit/>
          </a:bodyPr>
          <a:lstStyle/>
          <a:p>
            <a:pPr marL="177800" indent="-177800">
              <a:buFont typeface="Arial" pitchFamily="34" charset="0"/>
              <a:buChar char="•"/>
            </a:pPr>
            <a:r>
              <a:rPr lang="en-US" sz="1100" b="0"/>
              <a:t>I</a:t>
            </a:r>
            <a:r>
              <a:rPr lang="ja-JP" altLang="en-US" sz="1100" b="0"/>
              <a:t>’</a:t>
            </a:r>
            <a:r>
              <a:rPr lang="en-US" altLang="ja-JP" sz="1100" b="0"/>
              <a:t>m here as an individual giving my personal perspective based on personal experience</a:t>
            </a:r>
          </a:p>
          <a:p>
            <a:pPr marL="177800" indent="-177800">
              <a:buFont typeface="Arial" pitchFamily="34" charset="0"/>
              <a:buChar char="•"/>
            </a:pPr>
            <a:r>
              <a:rPr lang="en-US" sz="1100" b="0"/>
              <a:t>Our family home was built in 1916 and had never had water  in it until Ike</a:t>
            </a:r>
          </a:p>
          <a:p>
            <a:pPr marL="177800" indent="-177800">
              <a:buFont typeface="Arial" pitchFamily="34" charset="0"/>
              <a:buChar char="•"/>
            </a:pPr>
            <a:r>
              <a:rPr lang="en-US" sz="1100" b="0"/>
              <a:t>After Ike, my family was out of our home for a year; at least half of that time due to bureaucratic delays</a:t>
            </a:r>
          </a:p>
          <a:p>
            <a:pPr marL="177800" indent="-177800">
              <a:buFont typeface="Arial" pitchFamily="34" charset="0"/>
              <a:buChar char="•"/>
            </a:pPr>
            <a:r>
              <a:rPr lang="en-US" sz="1100" b="0"/>
              <a:t>I</a:t>
            </a:r>
            <a:r>
              <a:rPr lang="en-US" altLang="en-US" sz="1100" b="0"/>
              <a:t>’</a:t>
            </a:r>
            <a:r>
              <a:rPr lang="en-US" sz="1100" b="0"/>
              <a:t>m not asking anyone to build any structures for me. Instead, I</a:t>
            </a:r>
            <a:r>
              <a:rPr lang="en-US" altLang="en-US" sz="1100" b="0"/>
              <a:t>’</a:t>
            </a:r>
            <a:r>
              <a:rPr lang="en-US" sz="1100" b="0"/>
              <a:t>m asking that we be left alone. </a:t>
            </a:r>
          </a:p>
          <a:p>
            <a:pPr marL="177800" indent="-177800">
              <a:buFont typeface="Arial" pitchFamily="34" charset="0"/>
              <a:buChar char="•"/>
            </a:pPr>
            <a:r>
              <a:rPr lang="en-US" sz="1100" b="0"/>
              <a:t>Levees perpetuate and exacerbate problems</a:t>
            </a:r>
          </a:p>
          <a:p>
            <a:pPr marL="177800" indent="-177800">
              <a:buFont typeface="Arial" pitchFamily="34" charset="0"/>
              <a:buChar char="•"/>
            </a:pPr>
            <a:r>
              <a:rPr lang="en-US" sz="1100" b="0"/>
              <a:t>There are issues we need to address:</a:t>
            </a:r>
          </a:p>
          <a:p>
            <a:pPr marL="342900" lvl="1" indent="-165100">
              <a:buFont typeface="Arial" pitchFamily="34" charset="0"/>
              <a:buChar char="•"/>
            </a:pPr>
            <a:r>
              <a:rPr lang="en-US" sz="1100" b="0"/>
              <a:t>Perverse incentives created by flood insurance. Currently, property values after a hurricane are far higher than before the hurricane because of the federal flood insurance coverage</a:t>
            </a:r>
          </a:p>
          <a:p>
            <a:pPr marL="342900" lvl="1" indent="-165100">
              <a:buFont typeface="Arial" pitchFamily="34" charset="0"/>
              <a:buChar char="•"/>
            </a:pPr>
            <a:r>
              <a:rPr lang="en-US" sz="1100" b="0"/>
              <a:t>Restrictions on re-entry discourage residents from evacuating</a:t>
            </a:r>
          </a:p>
          <a:p>
            <a:pPr marL="342900" lvl="1" indent="-165100">
              <a:buFont typeface="Arial" pitchFamily="34" charset="0"/>
              <a:buChar char="•"/>
            </a:pPr>
            <a:r>
              <a:rPr lang="en-US" sz="1100" b="0"/>
              <a:t>Trailers brought in post hurricane are structures that put people at increased risk</a:t>
            </a:r>
          </a:p>
          <a:p>
            <a:pPr marL="342900" lvl="1" indent="-165100">
              <a:buFont typeface="Arial" pitchFamily="34" charset="0"/>
              <a:buChar char="•"/>
            </a:pPr>
            <a:r>
              <a:rPr lang="en-US" sz="1100" b="0"/>
              <a:t>Inappropriate use of recovery funds. The rebuilding of the Seabrook Library is an example. The library had minimal water damage, but rather than being repaired, it was demolished and then rebuilt at unnecessary expense. Another example is the road in Seabrook that is being rebuilt with hurricane recovery money. Why? </a:t>
            </a:r>
          </a:p>
          <a:p>
            <a:pPr marL="177800" indent="-177800">
              <a:buFont typeface="Arial" pitchFamily="34" charset="0"/>
              <a:buChar char="•"/>
            </a:pPr>
            <a:r>
              <a:rPr lang="en-US" sz="1100" b="0"/>
              <a:t>We</a:t>
            </a:r>
            <a:r>
              <a:rPr lang="en-US" altLang="en-US" sz="1100" b="0"/>
              <a:t>’</a:t>
            </a:r>
            <a:r>
              <a:rPr lang="en-US" sz="1100" b="0"/>
              <a:t>ve created a mentality along the coast of getting free federal assistance </a:t>
            </a:r>
          </a:p>
          <a:p>
            <a:pPr marL="177800" indent="-177800">
              <a:buFont typeface="Arial" pitchFamily="34" charset="0"/>
              <a:buChar char="•"/>
            </a:pPr>
            <a:r>
              <a:rPr lang="en-US" sz="1100" b="0"/>
              <a:t>Let</a:t>
            </a:r>
            <a:r>
              <a:rPr lang="ja-JP" altLang="en-US" sz="1100" b="0"/>
              <a:t>’</a:t>
            </a:r>
            <a:r>
              <a:rPr lang="en-US" altLang="ja-JP" sz="1100" b="0"/>
              <a:t>s look at realistic ways to harden structures at risk</a:t>
            </a:r>
          </a:p>
          <a:p>
            <a:pPr marL="177800" indent="-177800">
              <a:buFont typeface="Arial" pitchFamily="34" charset="0"/>
              <a:buChar char="•"/>
            </a:pPr>
            <a:r>
              <a:rPr lang="en-US" sz="1100" b="0"/>
              <a:t>We should get back to a time where people made their own financial decisions</a:t>
            </a:r>
          </a:p>
          <a:p>
            <a:pPr marL="177800" indent="-177800">
              <a:buFont typeface="Arial" pitchFamily="34" charset="0"/>
              <a:buChar char="•"/>
            </a:pPr>
            <a:r>
              <a:rPr lang="en-US" sz="1100" b="0"/>
              <a:t>What we have created is a helplessness coupled with entitlement</a:t>
            </a:r>
          </a:p>
          <a:p>
            <a:pPr marL="177800" indent="-177800">
              <a:buFont typeface="Arial" pitchFamily="34" charset="0"/>
              <a:buChar char="•"/>
            </a:pPr>
            <a:r>
              <a:rPr lang="en-US" sz="1100" b="0"/>
              <a:t>Let</a:t>
            </a:r>
            <a:r>
              <a:rPr lang="ja-JP" altLang="en-US" sz="1100" b="0"/>
              <a:t>’</a:t>
            </a:r>
            <a:r>
              <a:rPr lang="en-US" altLang="ja-JP" sz="1100" b="0"/>
              <a:t>s not think </a:t>
            </a:r>
            <a:r>
              <a:rPr lang="ja-JP" altLang="en-US" sz="1100" b="0"/>
              <a:t>“</a:t>
            </a:r>
            <a:r>
              <a:rPr lang="en-US" altLang="ja-JP" sz="1100" b="0"/>
              <a:t>We need to help these people</a:t>
            </a:r>
            <a:r>
              <a:rPr lang="ja-JP" altLang="en-US" sz="1100" b="0"/>
              <a:t>”</a:t>
            </a:r>
            <a:r>
              <a:rPr lang="en-US" altLang="ja-JP" sz="1100" b="0"/>
              <a:t> </a:t>
            </a:r>
          </a:p>
          <a:p>
            <a:pPr marL="177800" indent="-177800">
              <a:buFont typeface="Arial" pitchFamily="34" charset="0"/>
              <a:buChar char="•"/>
            </a:pPr>
            <a:r>
              <a:rPr lang="en-US" sz="1100" b="0"/>
              <a:t>Let</a:t>
            </a:r>
            <a:r>
              <a:rPr lang="en-US" altLang="en-US" sz="1100" b="0"/>
              <a:t>’</a:t>
            </a:r>
            <a:r>
              <a:rPr lang="en-US" sz="1100" b="0"/>
              <a:t>s eliminate government bailouts for the uninsured</a:t>
            </a:r>
          </a:p>
          <a:p>
            <a:pPr marL="177800" indent="-177800">
              <a:buFont typeface="Arial" pitchFamily="34" charset="0"/>
              <a:buChar char="•"/>
            </a:pPr>
            <a:r>
              <a:rPr lang="en-US" sz="1100" b="0"/>
              <a:t>Remove policies that create incentives for poor decisions</a:t>
            </a:r>
          </a:p>
        </p:txBody>
      </p:sp>
      <p:sp>
        <p:nvSpPr>
          <p:cNvPr id="16390" name="Rectangle 8"/>
          <p:cNvSpPr>
            <a:spLocks noChangeArrowheads="1"/>
          </p:cNvSpPr>
          <p:nvPr/>
        </p:nvSpPr>
        <p:spPr bwMode="auto">
          <a:xfrm>
            <a:off x="677863" y="1112838"/>
            <a:ext cx="8535987" cy="246062"/>
          </a:xfrm>
          <a:prstGeom prst="rect">
            <a:avLst/>
          </a:prstGeom>
          <a:noFill/>
          <a:ln w="12700">
            <a:noFill/>
            <a:miter lim="800000"/>
            <a:headEnd/>
            <a:tailEnd/>
          </a:ln>
        </p:spPr>
        <p:txBody>
          <a:bodyPr>
            <a:spAutoFit/>
          </a:bodyPr>
          <a:lstStyle/>
          <a:p>
            <a:r>
              <a:rPr lang="en-US" sz="1000" b="0">
                <a:solidFill>
                  <a:srgbClr val="000099"/>
                </a:solidFill>
              </a:rPr>
              <a:t>Nancy Edmonson, a lifelong costal resident and former Mayor of Shoreacres, added her perspective.</a:t>
            </a:r>
          </a:p>
        </p:txBody>
      </p:sp>
      <p:pic>
        <p:nvPicPr>
          <p:cNvPr id="9" name="Picture 15"/>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660006" y="121482"/>
            <a:ext cx="911505" cy="743706"/>
          </a:xfrm>
          <a:prstGeom prst="rect">
            <a:avLst/>
          </a:prstGeom>
          <a:noFill/>
          <a:ln>
            <a:noFill/>
          </a:ln>
          <a:effectLst>
            <a:glow rad="63500">
              <a:schemeClr val="accent3">
                <a:satMod val="175000"/>
                <a:alpha val="40000"/>
              </a:schemeClr>
            </a:glow>
            <a:outerShdw dist="107763" dir="2700000" algn="ctr" rotWithShape="0">
              <a:schemeClr val="bg2"/>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flat" cmpd="sng">
                <a:solidFill>
                  <a:schemeClr val="tx1"/>
                </a:solidFill>
                <a:prstDash val="solid"/>
                <a:miter lim="800000"/>
                <a:headEnd/>
                <a:tailEnd/>
              </a14:hiddenLine>
            </a:ext>
          </a:extLst>
        </p:spPr>
      </p:pic>
      <p:pic>
        <p:nvPicPr>
          <p:cNvPr id="8203" name="Picture 10"/>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607050" y="1549400"/>
            <a:ext cx="2124075" cy="2146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16393" name="Rectangle 2"/>
          <p:cNvSpPr>
            <a:spLocks noChangeArrowheads="1"/>
          </p:cNvSpPr>
          <p:nvPr/>
        </p:nvSpPr>
        <p:spPr bwMode="auto">
          <a:xfrm>
            <a:off x="2239963" y="6856413"/>
            <a:ext cx="5434012" cy="307975"/>
          </a:xfrm>
          <a:prstGeom prst="rect">
            <a:avLst/>
          </a:prstGeom>
          <a:noFill/>
          <a:ln w="9525">
            <a:noFill/>
            <a:miter lim="800000"/>
            <a:headEnd/>
            <a:tailEnd/>
          </a:ln>
        </p:spPr>
        <p:txBody>
          <a:bodyPr wrap="none">
            <a:spAutoFit/>
          </a:bodyPr>
          <a:lstStyle/>
          <a:p>
            <a:r>
              <a:rPr lang="en-US" altLang="en-US" sz="1400" i="1">
                <a:solidFill>
                  <a:srgbClr val="008000"/>
                </a:solidFill>
              </a:rPr>
              <a:t>“</a:t>
            </a:r>
            <a:r>
              <a:rPr lang="en-US" sz="1400" i="1">
                <a:solidFill>
                  <a:srgbClr val="008000"/>
                </a:solidFill>
              </a:rPr>
              <a:t>We have created a helplessness coupled with entitlement.</a:t>
            </a:r>
            <a:r>
              <a:rPr lang="en-US" altLang="en-US" sz="1400" i="1">
                <a:solidFill>
                  <a:srgbClr val="008000"/>
                </a:solidFill>
              </a:rPr>
              <a:t>”</a:t>
            </a:r>
            <a:endParaRPr lang="en-US" sz="1400" i="1">
              <a:solidFill>
                <a:srgbClr val="008000"/>
              </a:solidFill>
            </a:endParaRPr>
          </a:p>
        </p:txBody>
      </p:sp>
      <p:pic>
        <p:nvPicPr>
          <p:cNvPr id="16394" name="Picture 3"/>
          <p:cNvPicPr>
            <a:picLocks noChangeAspect="1"/>
          </p:cNvPicPr>
          <p:nvPr/>
        </p:nvPicPr>
        <p:blipFill>
          <a:blip r:embed="rId6"/>
          <a:srcRect/>
          <a:stretch>
            <a:fillRect/>
          </a:stretch>
        </p:blipFill>
        <p:spPr bwMode="auto">
          <a:xfrm>
            <a:off x="5626100" y="3768725"/>
            <a:ext cx="3898900" cy="3073400"/>
          </a:xfrm>
          <a:prstGeom prst="rect">
            <a:avLst/>
          </a:prstGeom>
          <a:noFill/>
          <a:ln w="9525">
            <a:noFill/>
            <a:miter lim="800000"/>
            <a:headEnd/>
            <a:tailEnd/>
          </a:ln>
        </p:spPr>
      </p:pic>
      <p:pic>
        <p:nvPicPr>
          <p:cNvPr id="16395" name="Picture 4"/>
          <p:cNvPicPr>
            <a:picLocks noChangeAspect="1"/>
          </p:cNvPicPr>
          <p:nvPr/>
        </p:nvPicPr>
        <p:blipFill>
          <a:blip r:embed="rId7"/>
          <a:srcRect/>
          <a:stretch>
            <a:fillRect/>
          </a:stretch>
        </p:blipFill>
        <p:spPr bwMode="auto">
          <a:xfrm>
            <a:off x="7799388" y="2009775"/>
            <a:ext cx="1682750" cy="1660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0"/>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1125538"/>
            <a:ext cx="3916363" cy="6464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18434" name="Rectangle 2"/>
          <p:cNvSpPr>
            <a:spLocks noGrp="1" noChangeArrowheads="1"/>
          </p:cNvSpPr>
          <p:nvPr>
            <p:ph type="ftr" sz="quarter" idx="10"/>
          </p:nvPr>
        </p:nvSpPr>
        <p:spPr>
          <a:xfrm>
            <a:off x="493713" y="7251700"/>
            <a:ext cx="8888412" cy="338138"/>
          </a:xfrm>
          <a:noFill/>
        </p:spPr>
        <p:txBody>
          <a:bodyPr/>
          <a:lstStyle/>
          <a:p>
            <a:pPr defTabSz="998538"/>
            <a:r>
              <a:rPr lang="en-US"/>
              <a:t>SSPEED Conference • Upper West Side of Galveston Bay Workshop • April 11, 2012  • Page </a:t>
            </a:r>
            <a:fld id="{109FDD21-D50E-404F-B5AF-83F2AFAC3C39}" type="slidenum">
              <a:rPr lang="en-US"/>
              <a:pPr defTabSz="998538"/>
              <a:t>6</a:t>
            </a:fld>
            <a:endParaRPr lang="en-US"/>
          </a:p>
        </p:txBody>
      </p:sp>
      <p:sp>
        <p:nvSpPr>
          <p:cNvPr id="18435" name="Text Box 3"/>
          <p:cNvSpPr txBox="1">
            <a:spLocks noChangeArrowheads="1"/>
          </p:cNvSpPr>
          <p:nvPr/>
        </p:nvSpPr>
        <p:spPr bwMode="auto">
          <a:xfrm>
            <a:off x="2792413" y="2149475"/>
            <a:ext cx="6835775" cy="801688"/>
          </a:xfrm>
          <a:prstGeom prst="rect">
            <a:avLst/>
          </a:prstGeom>
          <a:noFill/>
          <a:ln w="9525">
            <a:noFill/>
            <a:miter lim="800000"/>
            <a:headEnd/>
            <a:tailEnd/>
          </a:ln>
        </p:spPr>
        <p:txBody>
          <a:bodyPr lIns="99793" tIns="49897" rIns="99793" bIns="49897"/>
          <a:lstStyle/>
          <a:p>
            <a:pPr marL="223838" indent="-223838" defTabSz="998538">
              <a:buClr>
                <a:srgbClr val="000000"/>
              </a:buClr>
              <a:buFont typeface="Times" charset="0"/>
              <a:buNone/>
            </a:pPr>
            <a:endParaRPr lang="en-US" sz="1100" b="0">
              <a:latin typeface="Arial Narrow" pitchFamily="34" charset="0"/>
            </a:endParaRPr>
          </a:p>
        </p:txBody>
      </p:sp>
      <p:sp>
        <p:nvSpPr>
          <p:cNvPr id="18436" name="Rectangle 23"/>
          <p:cNvSpPr>
            <a:spLocks noGrp="1" noChangeArrowheads="1"/>
          </p:cNvSpPr>
          <p:nvPr>
            <p:ph type="subTitle" idx="1"/>
          </p:nvPr>
        </p:nvSpPr>
        <p:spPr>
          <a:xfrm>
            <a:off x="1827213" y="196850"/>
            <a:ext cx="6554787" cy="338138"/>
          </a:xfrm>
          <a:noFill/>
        </p:spPr>
        <p:txBody>
          <a:bodyPr/>
          <a:lstStyle/>
          <a:p>
            <a:pPr algn="r" eaLnBrk="1" hangingPunct="1">
              <a:lnSpc>
                <a:spcPct val="80000"/>
              </a:lnSpc>
            </a:pPr>
            <a:r>
              <a:rPr lang="en-US" smtClean="0">
                <a:solidFill>
                  <a:srgbClr val="0070C0"/>
                </a:solidFill>
                <a:latin typeface="Century Gothic" pitchFamily="34" charset="0"/>
              </a:rPr>
              <a:t>Speaker Perspectives</a:t>
            </a:r>
          </a:p>
        </p:txBody>
      </p:sp>
      <p:pic>
        <p:nvPicPr>
          <p:cNvPr id="18437" name="Picture 112"/>
          <p:cNvPicPr>
            <a:picLocks noChangeAspect="1" noChangeArrowheads="1"/>
          </p:cNvPicPr>
          <p:nvPr/>
        </p:nvPicPr>
        <p:blipFill>
          <a:blip r:embed="rId4"/>
          <a:srcRect/>
          <a:stretch>
            <a:fillRect/>
          </a:stretch>
        </p:blipFill>
        <p:spPr bwMode="auto">
          <a:xfrm>
            <a:off x="9734550" y="-12700"/>
            <a:ext cx="47625" cy="7602538"/>
          </a:xfrm>
          <a:prstGeom prst="rect">
            <a:avLst/>
          </a:prstGeom>
          <a:noFill/>
          <a:ln w="12700">
            <a:noFill/>
            <a:miter lim="800000"/>
            <a:headEnd/>
            <a:tailEnd/>
          </a:ln>
        </p:spPr>
      </p:pic>
      <p:sp>
        <p:nvSpPr>
          <p:cNvPr id="2" name="Rectangle 1"/>
          <p:cNvSpPr/>
          <p:nvPr/>
        </p:nvSpPr>
        <p:spPr>
          <a:xfrm>
            <a:off x="1008063" y="1711325"/>
            <a:ext cx="4656137" cy="3140075"/>
          </a:xfrm>
          <a:prstGeom prst="rect">
            <a:avLst/>
          </a:prstGeom>
        </p:spPr>
        <p:txBody>
          <a:bodyPr>
            <a:spAutoFit/>
          </a:bodyPr>
          <a:lstStyle/>
          <a:p>
            <a:pPr>
              <a:defRPr/>
            </a:pPr>
            <a:r>
              <a:rPr lang="en-US" sz="1100" dirty="0">
                <a:ea typeface="ＭＳ Ｐゴシック" pitchFamily="-110" charset="-128"/>
              </a:rPr>
              <a:t>What should we be doing?</a:t>
            </a:r>
          </a:p>
          <a:p>
            <a:pPr marL="171450" indent="-171450">
              <a:buFont typeface="Arial" pitchFamily="34" charset="0"/>
              <a:buChar char="•"/>
              <a:defRPr/>
            </a:pPr>
            <a:r>
              <a:rPr lang="en-US" sz="1100" b="0" dirty="0">
                <a:ea typeface="ＭＳ Ｐゴシック" pitchFamily="-110" charset="-128"/>
              </a:rPr>
              <a:t>Real estate sales disclosures </a:t>
            </a:r>
          </a:p>
          <a:p>
            <a:pPr marL="171450" indent="-171450">
              <a:buFont typeface="Arial" pitchFamily="34" charset="0"/>
              <a:buChar char="•"/>
              <a:defRPr/>
            </a:pPr>
            <a:r>
              <a:rPr lang="en-US" sz="1100" b="0" dirty="0">
                <a:ea typeface="ＭＳ Ｐゴシック" pitchFamily="-110" charset="-128"/>
              </a:rPr>
              <a:t>Communicate evacuations clearly</a:t>
            </a:r>
          </a:p>
          <a:p>
            <a:pPr marL="171450" indent="-171450">
              <a:buFont typeface="Arial" pitchFamily="34" charset="0"/>
              <a:buChar char="•"/>
              <a:defRPr/>
            </a:pPr>
            <a:r>
              <a:rPr lang="en-US" sz="1100" b="0" dirty="0">
                <a:ea typeface="ＭＳ Ｐゴシック" pitchFamily="-110" charset="-128"/>
              </a:rPr>
              <a:t>Inform people of risks of living in the area</a:t>
            </a:r>
          </a:p>
          <a:p>
            <a:pPr marL="171450" indent="-171450">
              <a:buFont typeface="Arial" pitchFamily="34" charset="0"/>
              <a:buChar char="•"/>
              <a:defRPr/>
            </a:pPr>
            <a:r>
              <a:rPr lang="en-US" sz="1100" b="0" dirty="0">
                <a:ea typeface="ＭＳ Ｐゴシック" pitchFamily="-110" charset="-128"/>
              </a:rPr>
              <a:t>Enforcement of good building </a:t>
            </a:r>
            <a:r>
              <a:rPr lang="en-US" sz="1100" b="0" dirty="0">
                <a:ea typeface="ＭＳ Ｐゴシック" pitchFamily="-110" charset="-128"/>
              </a:rPr>
              <a:t>codes</a:t>
            </a:r>
          </a:p>
          <a:p>
            <a:pPr marL="171450" indent="-171450">
              <a:buFont typeface="Arial" pitchFamily="34" charset="0"/>
              <a:buChar char="•"/>
              <a:defRPr/>
            </a:pPr>
            <a:r>
              <a:rPr lang="en-US" sz="1100" b="0" dirty="0">
                <a:ea typeface="ＭＳ Ｐゴシック" pitchFamily="-110" charset="-128"/>
              </a:rPr>
              <a:t>Create a Flood Warning, Evacuation and Re-entry System</a:t>
            </a:r>
          </a:p>
          <a:p>
            <a:pPr marL="171450" indent="-171450">
              <a:buFont typeface="Arial" pitchFamily="34" charset="0"/>
              <a:buChar char="•"/>
              <a:defRPr/>
            </a:pPr>
            <a:r>
              <a:rPr lang="en-US" sz="1100" b="0" dirty="0">
                <a:ea typeface="ＭＳ Ｐゴシック" pitchFamily="-110" charset="-128"/>
              </a:rPr>
              <a:t>Raise State Highway 146 to protect development west of 146</a:t>
            </a:r>
          </a:p>
          <a:p>
            <a:pPr marL="171450" indent="-171450">
              <a:buFont typeface="Arial" pitchFamily="34" charset="0"/>
              <a:buChar char="•"/>
              <a:defRPr/>
            </a:pPr>
            <a:r>
              <a:rPr lang="en-US" sz="1100" b="0" dirty="0">
                <a:ea typeface="ＭＳ Ｐゴシック" pitchFamily="-110" charset="-128"/>
              </a:rPr>
              <a:t>Create a levee along the shoreline</a:t>
            </a:r>
          </a:p>
          <a:p>
            <a:pPr marL="171450" indent="-171450">
              <a:buFont typeface="Arial" pitchFamily="34" charset="0"/>
              <a:buChar char="•"/>
              <a:defRPr/>
            </a:pPr>
            <a:r>
              <a:rPr lang="en-US" sz="1100" b="0" dirty="0">
                <a:ea typeface="ＭＳ Ｐゴシック" pitchFamily="-110" charset="-128"/>
              </a:rPr>
              <a:t>Create an oyster reef offshore to reduce wave heights</a:t>
            </a:r>
            <a:endParaRPr lang="en-US" sz="1100" b="0" dirty="0">
              <a:ea typeface="ＭＳ Ｐゴシック" pitchFamily="-110" charset="-128"/>
            </a:endParaRPr>
          </a:p>
          <a:p>
            <a:pPr>
              <a:defRPr/>
            </a:pPr>
            <a:endParaRPr lang="en-US" sz="1100" dirty="0">
              <a:ea typeface="ＭＳ Ｐゴシック" pitchFamily="-110" charset="-128"/>
            </a:endParaRPr>
          </a:p>
          <a:p>
            <a:pPr>
              <a:defRPr/>
            </a:pPr>
            <a:r>
              <a:rPr lang="en-US" sz="1100" dirty="0">
                <a:ea typeface="ＭＳ Ｐゴシック" pitchFamily="-110" charset="-128"/>
              </a:rPr>
              <a:t>What if we do nothing?</a:t>
            </a:r>
          </a:p>
          <a:p>
            <a:pPr marL="171450" indent="-171450">
              <a:buFont typeface="Arial" pitchFamily="34" charset="0"/>
              <a:buChar char="•"/>
              <a:defRPr/>
            </a:pPr>
            <a:r>
              <a:rPr lang="en-US" sz="1100" b="0" dirty="0">
                <a:ea typeface="ＭＳ Ｐゴシック" pitchFamily="-110" charset="-128"/>
              </a:rPr>
              <a:t>Any land area at 25 feet or lower elevations is at risk of inundation by hurricane surge flooding</a:t>
            </a:r>
            <a:endParaRPr lang="en-US" sz="1100" b="0" dirty="0">
              <a:ea typeface="ＭＳ Ｐゴシック" pitchFamily="-110" charset="-128"/>
            </a:endParaRPr>
          </a:p>
          <a:p>
            <a:pPr marL="171450" indent="-171450">
              <a:buFont typeface="Arial" pitchFamily="34" charset="0"/>
              <a:buChar char="•"/>
              <a:defRPr/>
            </a:pPr>
            <a:r>
              <a:rPr lang="en-US" sz="1100" b="0" dirty="0">
                <a:ea typeface="ＭＳ Ｐゴシック" pitchFamily="-110" charset="-128"/>
              </a:rPr>
              <a:t>Significant portions of the area between IH 45 and Galveston Bay in southern Harris and northern Galveston Counties are below elevation 25 feet</a:t>
            </a:r>
          </a:p>
          <a:p>
            <a:pPr marL="171450" indent="-171450">
              <a:buFont typeface="Arial" pitchFamily="34" charset="0"/>
              <a:buChar char="•"/>
              <a:defRPr/>
            </a:pPr>
            <a:r>
              <a:rPr lang="en-US" sz="1100" b="0" dirty="0">
                <a:ea typeface="ＭＳ Ｐゴシック" pitchFamily="-110" charset="-128"/>
              </a:rPr>
              <a:t>More people are projected to live in this high risk area than can be evacuated in 36 hours</a:t>
            </a:r>
            <a:endParaRPr lang="en-US" sz="1100" b="0" dirty="0">
              <a:ea typeface="ＭＳ Ｐゴシック" pitchFamily="-110" charset="-128"/>
            </a:endParaRPr>
          </a:p>
        </p:txBody>
      </p:sp>
      <p:sp>
        <p:nvSpPr>
          <p:cNvPr id="18439" name="Rectangle 8"/>
          <p:cNvSpPr>
            <a:spLocks noChangeArrowheads="1"/>
          </p:cNvSpPr>
          <p:nvPr/>
        </p:nvSpPr>
        <p:spPr bwMode="auto">
          <a:xfrm>
            <a:off x="842963" y="1125538"/>
            <a:ext cx="8535987" cy="400050"/>
          </a:xfrm>
          <a:prstGeom prst="rect">
            <a:avLst/>
          </a:prstGeom>
          <a:noFill/>
          <a:ln w="12700">
            <a:noFill/>
            <a:miter lim="800000"/>
            <a:headEnd/>
            <a:tailEnd/>
          </a:ln>
        </p:spPr>
        <p:txBody>
          <a:bodyPr>
            <a:spAutoFit/>
          </a:bodyPr>
          <a:lstStyle/>
          <a:p>
            <a:pPr algn="just"/>
            <a:r>
              <a:rPr lang="en-US" sz="1000" b="0">
                <a:solidFill>
                  <a:srgbClr val="000099"/>
                </a:solidFill>
              </a:rPr>
              <a:t>Next, Tom Colbert, Land Planner at the University of Houston and member of the SSPEED Center research team, presented SSPEED</a:t>
            </a:r>
            <a:r>
              <a:rPr lang="en-US" altLang="en-US" sz="1000" b="0">
                <a:solidFill>
                  <a:srgbClr val="000099"/>
                </a:solidFill>
              </a:rPr>
              <a:t>’</a:t>
            </a:r>
            <a:r>
              <a:rPr lang="en-US" sz="1000" b="0">
                <a:solidFill>
                  <a:srgbClr val="000099"/>
                </a:solidFill>
              </a:rPr>
              <a:t>s evaluation of the structural and non-structural mitigation options for the area and the consequences of inaction. </a:t>
            </a:r>
          </a:p>
        </p:txBody>
      </p:sp>
      <p:pic>
        <p:nvPicPr>
          <p:cNvPr id="9226" name="Picture 11"/>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656638" y="88900"/>
            <a:ext cx="989012" cy="800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9227" name="Picture 13"/>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063875" y="4976813"/>
            <a:ext cx="2511425" cy="20335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9228" name="Picture 11"/>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5762625" y="1568450"/>
            <a:ext cx="1268413" cy="19637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9229" name="Picture 14"/>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5762625" y="3644900"/>
            <a:ext cx="2963863" cy="1204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9230" name="Picture 15"/>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1082675" y="4976813"/>
            <a:ext cx="1868488" cy="14747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9231" name="Picture 18"/>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7172325" y="2136775"/>
            <a:ext cx="1979613" cy="1395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18446" name="Rectangle 3"/>
          <p:cNvSpPr>
            <a:spLocks noChangeArrowheads="1"/>
          </p:cNvSpPr>
          <p:nvPr/>
        </p:nvSpPr>
        <p:spPr bwMode="auto">
          <a:xfrm>
            <a:off x="5710238" y="4989513"/>
            <a:ext cx="3609975" cy="522287"/>
          </a:xfrm>
          <a:prstGeom prst="rect">
            <a:avLst/>
          </a:prstGeom>
          <a:noFill/>
          <a:ln w="9525">
            <a:noFill/>
            <a:miter lim="800000"/>
            <a:headEnd/>
            <a:tailEnd/>
          </a:ln>
        </p:spPr>
        <p:txBody>
          <a:bodyPr wrap="none">
            <a:spAutoFit/>
          </a:bodyPr>
          <a:lstStyle/>
          <a:p>
            <a:r>
              <a:rPr lang="en-US" altLang="en-US" sz="1400" i="1">
                <a:solidFill>
                  <a:srgbClr val="008000"/>
                </a:solidFill>
              </a:rPr>
              <a:t>“</a:t>
            </a:r>
            <a:r>
              <a:rPr lang="en-US" sz="1400" i="1">
                <a:solidFill>
                  <a:srgbClr val="008000"/>
                </a:solidFill>
              </a:rPr>
              <a:t>We want to ensure a more sustainable </a:t>
            </a:r>
          </a:p>
          <a:p>
            <a:r>
              <a:rPr lang="en-US" sz="1400" i="1">
                <a:solidFill>
                  <a:srgbClr val="008000"/>
                </a:solidFill>
              </a:rPr>
              <a:t>coastline.</a:t>
            </a:r>
            <a:r>
              <a:rPr lang="en-US" altLang="en-US" sz="1400" i="1">
                <a:solidFill>
                  <a:srgbClr val="008000"/>
                </a:solidFill>
              </a:rPr>
              <a:t>”</a:t>
            </a:r>
            <a:endParaRPr lang="en-US" sz="1400" i="1">
              <a:solidFill>
                <a:srgbClr val="008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0"/>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21375" y="1060450"/>
            <a:ext cx="3954463" cy="6524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20482" name="Rectangle 2"/>
          <p:cNvSpPr txBox="1">
            <a:spLocks noGrp="1" noChangeArrowheads="1"/>
          </p:cNvSpPr>
          <p:nvPr/>
        </p:nvSpPr>
        <p:spPr bwMode="auto">
          <a:xfrm>
            <a:off x="493713" y="7251700"/>
            <a:ext cx="8888412" cy="338138"/>
          </a:xfrm>
          <a:prstGeom prst="rect">
            <a:avLst/>
          </a:prstGeom>
          <a:noFill/>
          <a:ln w="9525">
            <a:noFill/>
            <a:miter lim="800000"/>
            <a:headEnd/>
            <a:tailEnd/>
          </a:ln>
        </p:spPr>
        <p:txBody>
          <a:bodyPr lIns="0" tIns="0" rIns="0" bIns="0"/>
          <a:lstStyle/>
          <a:p>
            <a:pPr algn="ctr" defTabSz="998538" eaLnBrk="1" hangingPunct="1"/>
            <a:r>
              <a:rPr lang="en-US" sz="1000" b="0">
                <a:cs typeface="Arial" pitchFamily="34" charset="0"/>
              </a:rPr>
              <a:t>SSPEED Conference • Upper West Side of Galveston Bay Workshop • April 11, 2012  • Page </a:t>
            </a:r>
            <a:fld id="{DDD9B5FE-3E4A-4394-B380-B4C872E61834}" type="slidenum">
              <a:rPr lang="en-US" sz="1000" b="0">
                <a:cs typeface="Arial" pitchFamily="34" charset="0"/>
              </a:rPr>
              <a:pPr algn="ctr" defTabSz="998538" eaLnBrk="1" hangingPunct="1"/>
              <a:t>7</a:t>
            </a:fld>
            <a:endParaRPr lang="en-US" sz="1000" b="0">
              <a:cs typeface="Arial" pitchFamily="34" charset="0"/>
            </a:endParaRPr>
          </a:p>
        </p:txBody>
      </p:sp>
      <p:sp>
        <p:nvSpPr>
          <p:cNvPr id="20483" name="Text Box 3"/>
          <p:cNvSpPr txBox="1">
            <a:spLocks noChangeArrowheads="1"/>
          </p:cNvSpPr>
          <p:nvPr/>
        </p:nvSpPr>
        <p:spPr bwMode="auto">
          <a:xfrm>
            <a:off x="2792413" y="2149475"/>
            <a:ext cx="6835775" cy="801688"/>
          </a:xfrm>
          <a:prstGeom prst="rect">
            <a:avLst/>
          </a:prstGeom>
          <a:noFill/>
          <a:ln w="9525">
            <a:noFill/>
            <a:miter lim="800000"/>
            <a:headEnd/>
            <a:tailEnd/>
          </a:ln>
        </p:spPr>
        <p:txBody>
          <a:bodyPr lIns="99793" tIns="49897" rIns="99793" bIns="49897"/>
          <a:lstStyle/>
          <a:p>
            <a:pPr marL="223838" indent="-223838" defTabSz="998538">
              <a:buClr>
                <a:srgbClr val="000000"/>
              </a:buClr>
              <a:buFont typeface="Times" charset="0"/>
              <a:buNone/>
            </a:pPr>
            <a:endParaRPr lang="en-US" sz="1100" b="0">
              <a:latin typeface="Arial Narrow" pitchFamily="34" charset="0"/>
            </a:endParaRPr>
          </a:p>
        </p:txBody>
      </p:sp>
      <p:sp>
        <p:nvSpPr>
          <p:cNvPr id="20484" name="Rectangle 23"/>
          <p:cNvSpPr>
            <a:spLocks noGrp="1" noChangeArrowheads="1"/>
          </p:cNvSpPr>
          <p:nvPr>
            <p:ph type="subTitle" idx="4294967295"/>
          </p:nvPr>
        </p:nvSpPr>
        <p:spPr bwMode="auto">
          <a:xfrm>
            <a:off x="1827213" y="196850"/>
            <a:ext cx="6554787" cy="338138"/>
          </a:xfrm>
          <a:prstGeom prst="rect">
            <a:avLst/>
          </a:prstGeom>
          <a:noFill/>
          <a:ln>
            <a:miter lim="800000"/>
            <a:headEnd/>
            <a:tailEnd/>
          </a:ln>
        </p:spPr>
        <p:txBody>
          <a:bodyPr lIns="0" tIns="49889" rIns="0" bIns="49889"/>
          <a:lstStyle/>
          <a:p>
            <a:pPr marL="0" indent="0" algn="r" eaLnBrk="1" hangingPunct="1">
              <a:lnSpc>
                <a:spcPct val="80000"/>
              </a:lnSpc>
              <a:buFontTx/>
              <a:buNone/>
            </a:pPr>
            <a:r>
              <a:rPr lang="en-US" sz="2800" smtClean="0">
                <a:solidFill>
                  <a:srgbClr val="0070C0"/>
                </a:solidFill>
                <a:latin typeface="Century Gothic" pitchFamily="34" charset="0"/>
              </a:rPr>
              <a:t>Multi-Stakeholder Visioning</a:t>
            </a:r>
          </a:p>
        </p:txBody>
      </p:sp>
      <p:pic>
        <p:nvPicPr>
          <p:cNvPr id="20485" name="Picture 112"/>
          <p:cNvPicPr>
            <a:picLocks noChangeAspect="1" noChangeArrowheads="1"/>
          </p:cNvPicPr>
          <p:nvPr/>
        </p:nvPicPr>
        <p:blipFill>
          <a:blip r:embed="rId4"/>
          <a:srcRect/>
          <a:stretch>
            <a:fillRect/>
          </a:stretch>
        </p:blipFill>
        <p:spPr bwMode="auto">
          <a:xfrm>
            <a:off x="9734550" y="-12700"/>
            <a:ext cx="47625" cy="7602538"/>
          </a:xfrm>
          <a:prstGeom prst="rect">
            <a:avLst/>
          </a:prstGeom>
          <a:noFill/>
          <a:ln w="12700">
            <a:noFill/>
            <a:miter lim="800000"/>
            <a:headEnd/>
            <a:tailEnd/>
          </a:ln>
        </p:spPr>
      </p:pic>
      <p:sp>
        <p:nvSpPr>
          <p:cNvPr id="20486" name="Rectangle 89"/>
          <p:cNvSpPr>
            <a:spLocks noChangeArrowheads="1"/>
          </p:cNvSpPr>
          <p:nvPr/>
        </p:nvSpPr>
        <p:spPr bwMode="auto">
          <a:xfrm>
            <a:off x="469900" y="1127125"/>
            <a:ext cx="8940800" cy="554038"/>
          </a:xfrm>
          <a:prstGeom prst="rect">
            <a:avLst/>
          </a:prstGeom>
          <a:noFill/>
          <a:ln w="12700">
            <a:noFill/>
            <a:miter lim="800000"/>
            <a:headEnd/>
            <a:tailEnd/>
          </a:ln>
        </p:spPr>
        <p:txBody>
          <a:bodyPr>
            <a:spAutoFit/>
          </a:bodyPr>
          <a:lstStyle/>
          <a:p>
            <a:pPr algn="just"/>
            <a:r>
              <a:rPr lang="en-US" sz="1000" b="0">
                <a:solidFill>
                  <a:srgbClr val="2D2DB9"/>
                </a:solidFill>
              </a:rPr>
              <a:t>After hearing from our speakers, we were invited to identify the elements of our vision for storm mitigation and response for the upper west side of Galveston Bay. We broke into seven groups and shared our individual thoughts. The purpose was not to come to consensus but rather to capture the range of ideas and perpectives and then to see where they converged. </a:t>
            </a:r>
          </a:p>
        </p:txBody>
      </p:sp>
      <p:sp>
        <p:nvSpPr>
          <p:cNvPr id="20487" name="Rectangle 1"/>
          <p:cNvSpPr>
            <a:spLocks noChangeArrowheads="1"/>
          </p:cNvSpPr>
          <p:nvPr/>
        </p:nvSpPr>
        <p:spPr bwMode="auto">
          <a:xfrm>
            <a:off x="2532063" y="3276600"/>
            <a:ext cx="5160962" cy="522288"/>
          </a:xfrm>
          <a:prstGeom prst="rect">
            <a:avLst/>
          </a:prstGeom>
          <a:noFill/>
          <a:ln w="9525">
            <a:noFill/>
            <a:miter lim="800000"/>
            <a:headEnd/>
            <a:tailEnd/>
          </a:ln>
        </p:spPr>
        <p:txBody>
          <a:bodyPr>
            <a:spAutoFit/>
          </a:bodyPr>
          <a:lstStyle/>
          <a:p>
            <a:r>
              <a:rPr lang="en-US" sz="1400">
                <a:solidFill>
                  <a:srgbClr val="008000"/>
                </a:solidFill>
              </a:rPr>
              <a:t>WHAT IS YOUR VISION FOR STORM MITIGATION AND RESPONSE FOR THE UPPER WEST SIDE OF GALVESTON BAY?</a:t>
            </a:r>
          </a:p>
        </p:txBody>
      </p:sp>
      <p:pic>
        <p:nvPicPr>
          <p:cNvPr id="8" name="Picture 8"/>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588746" y="83334"/>
            <a:ext cx="982645" cy="736064"/>
          </a:xfrm>
          <a:prstGeom prst="rect">
            <a:avLst/>
          </a:prstGeom>
          <a:noFill/>
          <a:ln>
            <a:noFill/>
          </a:ln>
          <a:effectLst>
            <a:glow rad="101600">
              <a:schemeClr val="accent3">
                <a:satMod val="175000"/>
                <a:alpha val="40000"/>
              </a:schemeClr>
            </a:glow>
            <a:outerShdw blurRad="76200" dist="12700" dir="2700000" sy="-23000" kx="-800400" algn="bl" rotWithShape="0">
              <a:prstClr val="black">
                <a:alpha val="2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flat" cmpd="sng">
                <a:solidFill>
                  <a:schemeClr val="tx1"/>
                </a:solidFill>
                <a:prstDash val="solid"/>
                <a:miter lim="800000"/>
                <a:headEnd/>
                <a:tailEnd/>
              </a14:hiddenLine>
            </a:ext>
          </a:extLst>
        </p:spPr>
      </p:pic>
      <p:pic>
        <p:nvPicPr>
          <p:cNvPr id="10250" name="Picture 7"/>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288088" y="2452688"/>
            <a:ext cx="1217612" cy="800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0251" name="Picture 11"/>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857250" y="3941763"/>
            <a:ext cx="1668463" cy="14017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0252" name="Picture 12"/>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173038" y="5424488"/>
            <a:ext cx="3036887" cy="1590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0253" name="Picture 13"/>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2597150" y="1879600"/>
            <a:ext cx="2230438" cy="1373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0254" name="Picture 15"/>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5954713" y="5927725"/>
            <a:ext cx="871537" cy="1176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0255" name="Picture 16"/>
          <p:cNvPicPr>
            <a:picLocks noChangeAspect="1" noChangeArrowheads="1"/>
          </p:cNvPicPr>
          <p:nvPr/>
        </p:nvPicPr>
        <p:blipFill>
          <a:blip r:embed="rId11">
            <a:extLst>
              <a:ext uri="{28A0092B-C50C-407E-A947-70E740481C1C}">
                <a14:useLocalDpi xmlns:a14="http://schemas.microsoft.com/office/drawing/2010/main" xmlns="" val="0"/>
              </a:ext>
            </a:extLst>
          </a:blip>
          <a:srcRect/>
          <a:stretch>
            <a:fillRect/>
          </a:stretch>
        </p:blipFill>
        <p:spPr bwMode="auto">
          <a:xfrm>
            <a:off x="3282950" y="5424488"/>
            <a:ext cx="2605088" cy="14525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0256" name="Picture 17"/>
          <p:cNvPicPr>
            <a:picLocks noChangeAspect="1" noChangeArrowheads="1"/>
          </p:cNvPicPr>
          <p:nvPr/>
        </p:nvPicPr>
        <p:blipFill>
          <a:blip r:embed="rId12">
            <a:extLst>
              <a:ext uri="{28A0092B-C50C-407E-A947-70E740481C1C}">
                <a14:useLocalDpi xmlns:a14="http://schemas.microsoft.com/office/drawing/2010/main" xmlns="" val="0"/>
              </a:ext>
            </a:extLst>
          </a:blip>
          <a:srcRect/>
          <a:stretch>
            <a:fillRect/>
          </a:stretch>
        </p:blipFill>
        <p:spPr bwMode="auto">
          <a:xfrm>
            <a:off x="576263" y="2701925"/>
            <a:ext cx="793750" cy="1187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0257" name="Picture 18"/>
          <p:cNvPicPr>
            <a:picLocks noChangeAspect="1" noChangeArrowheads="1"/>
          </p:cNvPicPr>
          <p:nvPr/>
        </p:nvPicPr>
        <p:blipFill>
          <a:blip r:embed="rId13">
            <a:extLst>
              <a:ext uri="{28A0092B-C50C-407E-A947-70E740481C1C}">
                <a14:useLocalDpi xmlns:a14="http://schemas.microsoft.com/office/drawing/2010/main" xmlns="" val="0"/>
              </a:ext>
            </a:extLst>
          </a:blip>
          <a:srcRect/>
          <a:stretch>
            <a:fillRect/>
          </a:stretch>
        </p:blipFill>
        <p:spPr bwMode="auto">
          <a:xfrm>
            <a:off x="5954713" y="4051300"/>
            <a:ext cx="1209675" cy="1797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0258" name="Picture 19"/>
          <p:cNvPicPr>
            <a:picLocks noChangeAspect="1" noChangeArrowheads="1"/>
          </p:cNvPicPr>
          <p:nvPr/>
        </p:nvPicPr>
        <p:blipFill>
          <a:blip r:embed="rId14">
            <a:extLst>
              <a:ext uri="{28A0092B-C50C-407E-A947-70E740481C1C}">
                <a14:useLocalDpi xmlns:a14="http://schemas.microsoft.com/office/drawing/2010/main" xmlns="" val="0"/>
              </a:ext>
            </a:extLst>
          </a:blip>
          <a:srcRect/>
          <a:stretch>
            <a:fillRect/>
          </a:stretch>
        </p:blipFill>
        <p:spPr bwMode="auto">
          <a:xfrm>
            <a:off x="6926263" y="5927725"/>
            <a:ext cx="960437" cy="1087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0259" name="Picture 22"/>
          <p:cNvPicPr>
            <a:picLocks noChangeAspect="1" noChangeArrowheads="1"/>
          </p:cNvPicPr>
          <p:nvPr/>
        </p:nvPicPr>
        <p:blipFill>
          <a:blip r:embed="rId15">
            <a:extLst>
              <a:ext uri="{28A0092B-C50C-407E-A947-70E740481C1C}">
                <a14:useLocalDpi xmlns:a14="http://schemas.microsoft.com/office/drawing/2010/main" xmlns="" val="0"/>
              </a:ext>
            </a:extLst>
          </a:blip>
          <a:srcRect/>
          <a:stretch>
            <a:fillRect/>
          </a:stretch>
        </p:blipFill>
        <p:spPr bwMode="auto">
          <a:xfrm>
            <a:off x="4932363" y="2263775"/>
            <a:ext cx="1277937" cy="9890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0260" name="Picture 23"/>
          <p:cNvPicPr>
            <a:picLocks noChangeAspect="1" noChangeArrowheads="1"/>
          </p:cNvPicPr>
          <p:nvPr/>
        </p:nvPicPr>
        <p:blipFill>
          <a:blip r:embed="rId16">
            <a:extLst>
              <a:ext uri="{28A0092B-C50C-407E-A947-70E740481C1C}">
                <a14:useLocalDpi xmlns:a14="http://schemas.microsoft.com/office/drawing/2010/main" xmlns="" val="0"/>
              </a:ext>
            </a:extLst>
          </a:blip>
          <a:srcRect/>
          <a:stretch>
            <a:fillRect/>
          </a:stretch>
        </p:blipFill>
        <p:spPr bwMode="auto">
          <a:xfrm>
            <a:off x="7265988" y="4533900"/>
            <a:ext cx="2114550" cy="1314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0261" name="Picture 24"/>
          <p:cNvPicPr>
            <a:picLocks noChangeAspect="1" noChangeArrowheads="1"/>
          </p:cNvPicPr>
          <p:nvPr/>
        </p:nvPicPr>
        <p:blipFill>
          <a:blip r:embed="rId17">
            <a:extLst>
              <a:ext uri="{28A0092B-C50C-407E-A947-70E740481C1C}">
                <a14:useLocalDpi xmlns:a14="http://schemas.microsoft.com/office/drawing/2010/main" xmlns="" val="0"/>
              </a:ext>
            </a:extLst>
          </a:blip>
          <a:srcRect/>
          <a:stretch>
            <a:fillRect/>
          </a:stretch>
        </p:blipFill>
        <p:spPr bwMode="auto">
          <a:xfrm>
            <a:off x="2597150" y="3795713"/>
            <a:ext cx="3290888" cy="15478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0262" name="Picture 26"/>
          <p:cNvPicPr>
            <a:picLocks noChangeAspect="1" noChangeArrowheads="1"/>
          </p:cNvPicPr>
          <p:nvPr/>
        </p:nvPicPr>
        <p:blipFill>
          <a:blip r:embed="rId18">
            <a:extLst>
              <a:ext uri="{28A0092B-C50C-407E-A947-70E740481C1C}">
                <a14:useLocalDpi xmlns:a14="http://schemas.microsoft.com/office/drawing/2010/main" xmlns="" val="0"/>
              </a:ext>
            </a:extLst>
          </a:blip>
          <a:srcRect/>
          <a:stretch>
            <a:fillRect/>
          </a:stretch>
        </p:blipFill>
        <p:spPr bwMode="auto">
          <a:xfrm>
            <a:off x="1473200" y="2544763"/>
            <a:ext cx="1052513" cy="1336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6"/>
          <p:cNvPicPr>
            <a:picLocks noChangeAspect="1" noChangeArrowheads="1"/>
          </p:cNvPicPr>
          <p:nvPr/>
        </p:nvPicPr>
        <p:blipFill>
          <a:blip r:embed="rId3"/>
          <a:srcRect/>
          <a:stretch>
            <a:fillRect/>
          </a:stretch>
        </p:blipFill>
        <p:spPr bwMode="auto">
          <a:xfrm>
            <a:off x="0" y="4114800"/>
            <a:ext cx="9875838" cy="34750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
        <p:nvSpPr>
          <p:cNvPr id="22530" name="Rectangle 2"/>
          <p:cNvSpPr>
            <a:spLocks noGrp="1" noChangeArrowheads="1"/>
          </p:cNvSpPr>
          <p:nvPr>
            <p:ph type="ftr" sz="quarter" idx="10"/>
          </p:nvPr>
        </p:nvSpPr>
        <p:spPr>
          <a:xfrm>
            <a:off x="493713" y="7251700"/>
            <a:ext cx="8888412" cy="338138"/>
          </a:xfrm>
          <a:noFill/>
        </p:spPr>
        <p:txBody>
          <a:bodyPr/>
          <a:lstStyle/>
          <a:p>
            <a:pPr defTabSz="998538"/>
            <a:r>
              <a:rPr lang="en-US">
                <a:solidFill>
                  <a:schemeClr val="tx1"/>
                </a:solidFill>
              </a:rPr>
              <a:t>SSPEED Conference • Upper West Side of Galveston Bay Workshop • April 11, 2012  • Page </a:t>
            </a:r>
            <a:fld id="{01140DB1-6AD6-4B1D-B25E-C8EB6376FC23}" type="slidenum">
              <a:rPr lang="en-US">
                <a:solidFill>
                  <a:schemeClr val="tx1"/>
                </a:solidFill>
              </a:rPr>
              <a:pPr defTabSz="998538"/>
              <a:t>8</a:t>
            </a:fld>
            <a:endParaRPr lang="en-US">
              <a:solidFill>
                <a:schemeClr val="tx1"/>
              </a:solidFill>
            </a:endParaRPr>
          </a:p>
        </p:txBody>
      </p:sp>
      <p:sp>
        <p:nvSpPr>
          <p:cNvPr id="22531" name="Rectangle 2"/>
          <p:cNvSpPr>
            <a:spLocks noGrp="1" noChangeArrowheads="1"/>
          </p:cNvSpPr>
          <p:nvPr>
            <p:ph type="subTitle" idx="1"/>
          </p:nvPr>
        </p:nvSpPr>
        <p:spPr>
          <a:xfrm>
            <a:off x="1417638" y="190500"/>
            <a:ext cx="6945312" cy="338138"/>
          </a:xfrm>
          <a:noFill/>
        </p:spPr>
        <p:txBody>
          <a:bodyPr/>
          <a:lstStyle/>
          <a:p>
            <a:pPr algn="r" eaLnBrk="1" hangingPunct="1">
              <a:lnSpc>
                <a:spcPct val="80000"/>
              </a:lnSpc>
            </a:pPr>
            <a:r>
              <a:rPr lang="en-US" smtClean="0">
                <a:solidFill>
                  <a:srgbClr val="0070C0"/>
                </a:solidFill>
                <a:latin typeface="Century Gothic" pitchFamily="34" charset="0"/>
              </a:rPr>
              <a:t>Multi-Stakeholder Visioning</a:t>
            </a:r>
          </a:p>
        </p:txBody>
      </p:sp>
      <p:pic>
        <p:nvPicPr>
          <p:cNvPr id="22532" name="Picture 112"/>
          <p:cNvPicPr>
            <a:picLocks noChangeAspect="1" noChangeArrowheads="1"/>
          </p:cNvPicPr>
          <p:nvPr/>
        </p:nvPicPr>
        <p:blipFill>
          <a:blip r:embed="rId4"/>
          <a:srcRect/>
          <a:stretch>
            <a:fillRect/>
          </a:stretch>
        </p:blipFill>
        <p:spPr bwMode="auto">
          <a:xfrm>
            <a:off x="9734550" y="-12700"/>
            <a:ext cx="47625" cy="7602538"/>
          </a:xfrm>
          <a:prstGeom prst="rect">
            <a:avLst/>
          </a:prstGeom>
          <a:noFill/>
          <a:ln w="12700">
            <a:noFill/>
            <a:miter lim="800000"/>
            <a:headEnd/>
            <a:tailEnd/>
          </a:ln>
        </p:spPr>
      </p:pic>
      <p:sp>
        <p:nvSpPr>
          <p:cNvPr id="22533" name="Rectangle 89"/>
          <p:cNvSpPr>
            <a:spLocks noChangeArrowheads="1"/>
          </p:cNvSpPr>
          <p:nvPr/>
        </p:nvSpPr>
        <p:spPr bwMode="auto">
          <a:xfrm>
            <a:off x="749300" y="1127125"/>
            <a:ext cx="8593138" cy="554038"/>
          </a:xfrm>
          <a:prstGeom prst="rect">
            <a:avLst/>
          </a:prstGeom>
          <a:noFill/>
          <a:ln w="12700">
            <a:noFill/>
            <a:miter lim="800000"/>
            <a:headEnd/>
            <a:tailEnd/>
          </a:ln>
        </p:spPr>
        <p:txBody>
          <a:bodyPr>
            <a:spAutoFit/>
          </a:bodyPr>
          <a:lstStyle/>
          <a:p>
            <a:pPr algn="just"/>
            <a:r>
              <a:rPr lang="en-US" sz="1000" b="0">
                <a:solidFill>
                  <a:srgbClr val="2D2DB9"/>
                </a:solidFill>
              </a:rPr>
              <a:t>As each team presented their ideas, we posted and clustered them into affinity groups (shown below and on pages 9 - 11). The blue hexagons reflect the cluster labels. To further inform our dialogue and as our final act for the session, Margaret asked us to place dots on the top three areas we felt were most important to act on immediately. The cluster labels receiving the most votes are outlined in red.</a:t>
            </a:r>
          </a:p>
        </p:txBody>
      </p:sp>
      <p:sp>
        <p:nvSpPr>
          <p:cNvPr id="22534" name="AutoShape 9"/>
          <p:cNvSpPr>
            <a:spLocks noChangeAspect="1" noChangeArrowheads="1"/>
          </p:cNvSpPr>
          <p:nvPr/>
        </p:nvSpPr>
        <p:spPr bwMode="auto">
          <a:xfrm>
            <a:off x="4829175" y="4410075"/>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Education </a:t>
            </a:r>
            <a:br>
              <a:rPr lang="en-US" sz="1000" b="0"/>
            </a:br>
            <a:r>
              <a:rPr lang="en-US" sz="1000" b="0"/>
              <a:t>of risk</a:t>
            </a:r>
          </a:p>
        </p:txBody>
      </p:sp>
      <p:sp>
        <p:nvSpPr>
          <p:cNvPr id="22535" name="AutoShape 10"/>
          <p:cNvSpPr>
            <a:spLocks noChangeAspect="1" noChangeArrowheads="1"/>
          </p:cNvSpPr>
          <p:nvPr/>
        </p:nvSpPr>
        <p:spPr bwMode="auto">
          <a:xfrm>
            <a:off x="7432675" y="4892675"/>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Education </a:t>
            </a:r>
            <a:br>
              <a:rPr lang="en-US" sz="1000" b="0"/>
            </a:br>
            <a:r>
              <a:rPr lang="en-US" sz="1000" b="0"/>
              <a:t>of the risk</a:t>
            </a:r>
          </a:p>
        </p:txBody>
      </p:sp>
      <p:sp>
        <p:nvSpPr>
          <p:cNvPr id="22536" name="AutoShape 12"/>
          <p:cNvSpPr>
            <a:spLocks noChangeAspect="1" noChangeArrowheads="1"/>
          </p:cNvSpPr>
          <p:nvPr/>
        </p:nvSpPr>
        <p:spPr bwMode="auto">
          <a:xfrm>
            <a:off x="4829175" y="3436938"/>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Point of </a:t>
            </a:r>
            <a:br>
              <a:rPr lang="en-US" sz="1000" b="0"/>
            </a:br>
            <a:r>
              <a:rPr lang="en-US" sz="1000" b="0"/>
              <a:t>sale notice</a:t>
            </a:r>
          </a:p>
        </p:txBody>
      </p:sp>
      <p:sp>
        <p:nvSpPr>
          <p:cNvPr id="22537" name="AutoShape 13"/>
          <p:cNvSpPr>
            <a:spLocks noChangeAspect="1" noChangeArrowheads="1"/>
          </p:cNvSpPr>
          <p:nvPr/>
        </p:nvSpPr>
        <p:spPr bwMode="auto">
          <a:xfrm>
            <a:off x="5699125" y="392430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Communicate </a:t>
            </a:r>
            <a:br>
              <a:rPr lang="en-US" sz="1000" b="0"/>
            </a:br>
            <a:r>
              <a:rPr lang="en-US" sz="1000" b="0"/>
              <a:t>the risks</a:t>
            </a:r>
          </a:p>
        </p:txBody>
      </p:sp>
      <p:sp>
        <p:nvSpPr>
          <p:cNvPr id="22538" name="AutoShape 14"/>
          <p:cNvSpPr>
            <a:spLocks noChangeAspect="1" noChangeArrowheads="1"/>
          </p:cNvSpPr>
          <p:nvPr/>
        </p:nvSpPr>
        <p:spPr bwMode="auto">
          <a:xfrm>
            <a:off x="6561138" y="4413250"/>
            <a:ext cx="1160462"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Accurate </a:t>
            </a:r>
            <a:br>
              <a:rPr lang="en-US" sz="1000" b="0"/>
            </a:br>
            <a:r>
              <a:rPr lang="en-US" sz="1000" b="0"/>
              <a:t>flood risk info</a:t>
            </a:r>
          </a:p>
        </p:txBody>
      </p:sp>
      <p:sp>
        <p:nvSpPr>
          <p:cNvPr id="22539" name="Rectangle 1"/>
          <p:cNvSpPr>
            <a:spLocks noChangeArrowheads="1"/>
          </p:cNvSpPr>
          <p:nvPr/>
        </p:nvSpPr>
        <p:spPr bwMode="auto">
          <a:xfrm>
            <a:off x="3228975" y="2144713"/>
            <a:ext cx="5160963" cy="522287"/>
          </a:xfrm>
          <a:prstGeom prst="rect">
            <a:avLst/>
          </a:prstGeom>
          <a:noFill/>
          <a:ln w="9525">
            <a:noFill/>
            <a:miter lim="800000"/>
            <a:headEnd/>
            <a:tailEnd/>
          </a:ln>
        </p:spPr>
        <p:txBody>
          <a:bodyPr>
            <a:spAutoFit/>
          </a:bodyPr>
          <a:lstStyle/>
          <a:p>
            <a:r>
              <a:rPr lang="en-US" sz="1400">
                <a:solidFill>
                  <a:srgbClr val="008000"/>
                </a:solidFill>
              </a:rPr>
              <a:t>WHAT IS YOUR VISION FOR STORM MITIGATION AND RESPONSE FOR THE UPPER WEST SIDE OF GALVESTON BAY?</a:t>
            </a:r>
          </a:p>
        </p:txBody>
      </p:sp>
      <p:sp>
        <p:nvSpPr>
          <p:cNvPr id="22540" name="AutoShape 9"/>
          <p:cNvSpPr>
            <a:spLocks noChangeAspect="1" noChangeArrowheads="1"/>
          </p:cNvSpPr>
          <p:nvPr/>
        </p:nvSpPr>
        <p:spPr bwMode="auto">
          <a:xfrm>
            <a:off x="7432675" y="3921125"/>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Elementary</a:t>
            </a:r>
            <a:br>
              <a:rPr lang="en-US" sz="1000" b="0"/>
            </a:br>
            <a:r>
              <a:rPr lang="en-US" sz="1000" b="0"/>
              <a:t> education </a:t>
            </a:r>
            <a:br>
              <a:rPr lang="en-US" sz="1000" b="0"/>
            </a:br>
            <a:r>
              <a:rPr lang="en-US" sz="1000" b="0"/>
              <a:t>about storm </a:t>
            </a:r>
            <a:br>
              <a:rPr lang="en-US" sz="1000" b="0"/>
            </a:br>
            <a:r>
              <a:rPr lang="en-US" sz="1000" b="0"/>
              <a:t>&amp; risk related </a:t>
            </a:r>
            <a:br>
              <a:rPr lang="en-US" sz="1000" b="0"/>
            </a:br>
            <a:r>
              <a:rPr lang="en-US" sz="1000" b="0"/>
              <a:t>issues</a:t>
            </a:r>
          </a:p>
        </p:txBody>
      </p:sp>
      <p:sp>
        <p:nvSpPr>
          <p:cNvPr id="22541" name="AutoShape 12"/>
          <p:cNvSpPr>
            <a:spLocks noChangeAspect="1" noChangeArrowheads="1"/>
          </p:cNvSpPr>
          <p:nvPr/>
        </p:nvSpPr>
        <p:spPr bwMode="auto">
          <a:xfrm>
            <a:off x="7432675" y="2947988"/>
            <a:ext cx="1160463" cy="976312"/>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a:t>Communicate </a:t>
            </a:r>
            <a:br>
              <a:rPr lang="en-US" sz="1000"/>
            </a:br>
            <a:r>
              <a:rPr lang="en-US" sz="1000"/>
              <a:t>risk to local </a:t>
            </a:r>
            <a:br>
              <a:rPr lang="en-US" sz="1000"/>
            </a:br>
            <a:r>
              <a:rPr lang="en-US" sz="1000"/>
              <a:t>population</a:t>
            </a:r>
          </a:p>
        </p:txBody>
      </p:sp>
      <p:sp>
        <p:nvSpPr>
          <p:cNvPr id="22542" name="AutoShape 13"/>
          <p:cNvSpPr>
            <a:spLocks noChangeAspect="1" noChangeArrowheads="1"/>
          </p:cNvSpPr>
          <p:nvPr/>
        </p:nvSpPr>
        <p:spPr bwMode="auto">
          <a:xfrm>
            <a:off x="8302625" y="3435350"/>
            <a:ext cx="1160463" cy="976313"/>
          </a:xfrm>
          <a:prstGeom prst="hexagon">
            <a:avLst>
              <a:gd name="adj" fmla="val 29715"/>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Public risk </a:t>
            </a:r>
            <a:br>
              <a:rPr lang="en-US" sz="1000" b="0"/>
            </a:br>
            <a:r>
              <a:rPr lang="en-US" sz="1000" b="0"/>
              <a:t>awareness </a:t>
            </a:r>
            <a:br>
              <a:rPr lang="en-US" sz="1000" b="0"/>
            </a:br>
            <a:r>
              <a:rPr lang="en-US" sz="1000" b="0"/>
              <a:t>campaign</a:t>
            </a:r>
          </a:p>
        </p:txBody>
      </p:sp>
      <p:sp>
        <p:nvSpPr>
          <p:cNvPr id="22543" name="AutoShape 13"/>
          <p:cNvSpPr>
            <a:spLocks noChangeAspect="1" noChangeArrowheads="1"/>
          </p:cNvSpPr>
          <p:nvPr/>
        </p:nvSpPr>
        <p:spPr bwMode="auto">
          <a:xfrm>
            <a:off x="5699125" y="4900613"/>
            <a:ext cx="1160463" cy="977900"/>
          </a:xfrm>
          <a:prstGeom prst="hexagon">
            <a:avLst>
              <a:gd name="adj" fmla="val 29667"/>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Education </a:t>
            </a:r>
            <a:br>
              <a:rPr lang="en-US" sz="1000" b="0"/>
            </a:br>
            <a:r>
              <a:rPr lang="en-US" sz="1000" b="0"/>
              <a:t>of recovery</a:t>
            </a:r>
          </a:p>
        </p:txBody>
      </p:sp>
      <p:sp>
        <p:nvSpPr>
          <p:cNvPr id="22544" name="AutoShape 14"/>
          <p:cNvSpPr>
            <a:spLocks noChangeAspect="1" noChangeArrowheads="1"/>
          </p:cNvSpPr>
          <p:nvPr/>
        </p:nvSpPr>
        <p:spPr bwMode="auto">
          <a:xfrm>
            <a:off x="6561138" y="5389563"/>
            <a:ext cx="1160462" cy="977900"/>
          </a:xfrm>
          <a:prstGeom prst="hexagon">
            <a:avLst>
              <a:gd name="adj" fmla="val 29667"/>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Education of </a:t>
            </a:r>
            <a:br>
              <a:rPr lang="en-US" sz="1000" b="0"/>
            </a:br>
            <a:r>
              <a:rPr lang="en-US" sz="1000" b="0"/>
              <a:t>historical </a:t>
            </a:r>
            <a:br>
              <a:rPr lang="en-US" sz="1000" b="0"/>
            </a:br>
            <a:r>
              <a:rPr lang="en-US" sz="1000" b="0"/>
              <a:t>flood levels</a:t>
            </a:r>
          </a:p>
        </p:txBody>
      </p:sp>
      <p:sp>
        <p:nvSpPr>
          <p:cNvPr id="22545" name="AutoShape 12"/>
          <p:cNvSpPr>
            <a:spLocks noChangeAspect="1" noChangeArrowheads="1"/>
          </p:cNvSpPr>
          <p:nvPr/>
        </p:nvSpPr>
        <p:spPr bwMode="auto">
          <a:xfrm>
            <a:off x="5699125" y="2951163"/>
            <a:ext cx="1160463" cy="974725"/>
          </a:xfrm>
          <a:prstGeom prst="hexagon">
            <a:avLst>
              <a:gd name="adj" fmla="val 29764"/>
              <a:gd name="vf" fmla="val 115470"/>
            </a:avLst>
          </a:prstGeom>
          <a:solidFill>
            <a:srgbClr val="CCFFCC"/>
          </a:solidFill>
          <a:ln w="9525">
            <a:solidFill>
              <a:srgbClr val="008000"/>
            </a:solidFill>
            <a:miter lim="800000"/>
            <a:headEnd/>
            <a:tailEnd/>
          </a:ln>
        </p:spPr>
        <p:txBody>
          <a:bodyPr wrap="none" anchor="ctr"/>
          <a:lstStyle/>
          <a:p>
            <a:pPr algn="ctr" defTabSz="971550" eaLnBrk="1" hangingPunct="1">
              <a:spcBef>
                <a:spcPct val="50000"/>
              </a:spcBef>
            </a:pPr>
            <a:r>
              <a:rPr lang="en-US" sz="1000" b="0"/>
              <a:t>Educate</a:t>
            </a:r>
            <a:br>
              <a:rPr lang="en-US" sz="1000" b="0"/>
            </a:br>
            <a:r>
              <a:rPr lang="en-US" sz="1000" b="0"/>
              <a:t> our leaders</a:t>
            </a:r>
          </a:p>
        </p:txBody>
      </p:sp>
      <p:sp>
        <p:nvSpPr>
          <p:cNvPr id="22546" name="AutoShape 11"/>
          <p:cNvSpPr>
            <a:spLocks noChangeAspect="1" noChangeArrowheads="1"/>
          </p:cNvSpPr>
          <p:nvPr/>
        </p:nvSpPr>
        <p:spPr bwMode="auto">
          <a:xfrm>
            <a:off x="6553200" y="3438525"/>
            <a:ext cx="1160463" cy="976313"/>
          </a:xfrm>
          <a:prstGeom prst="hexagon">
            <a:avLst>
              <a:gd name="adj" fmla="val 29715"/>
              <a:gd name="vf" fmla="val 115470"/>
            </a:avLst>
          </a:prstGeom>
          <a:solidFill>
            <a:srgbClr val="3399FF"/>
          </a:solidFill>
          <a:ln w="19050">
            <a:solidFill>
              <a:srgbClr val="FF0000"/>
            </a:solidFill>
            <a:miter lim="800000"/>
            <a:headEnd/>
            <a:tailEnd/>
          </a:ln>
        </p:spPr>
        <p:txBody>
          <a:bodyPr wrap="none" anchor="ctr"/>
          <a:lstStyle/>
          <a:p>
            <a:pPr algn="ctr" defTabSz="971550" eaLnBrk="1" hangingPunct="1">
              <a:spcBef>
                <a:spcPct val="50000"/>
              </a:spcBef>
            </a:pPr>
            <a:r>
              <a:rPr lang="en-US" sz="1000"/>
              <a:t>Education &amp; </a:t>
            </a:r>
            <a:br>
              <a:rPr lang="en-US" sz="1000"/>
            </a:br>
            <a:r>
              <a:rPr lang="en-US" sz="1000"/>
              <a:t>Communication </a:t>
            </a:r>
            <a:br>
              <a:rPr lang="en-US" sz="1000"/>
            </a:br>
            <a:r>
              <a:rPr lang="en-US" sz="1000"/>
              <a:t>(25 votes)</a:t>
            </a:r>
            <a:endParaRPr lang="en-US" sz="1000" b="0"/>
          </a:p>
        </p:txBody>
      </p:sp>
      <p:pic>
        <p:nvPicPr>
          <p:cNvPr id="20" name="Picture 7"/>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526484" y="101370"/>
            <a:ext cx="1068058" cy="701493"/>
          </a:xfrm>
          <a:prstGeom prst="rect">
            <a:avLst/>
          </a:prstGeom>
          <a:noFill/>
          <a:ln>
            <a:noFill/>
          </a:ln>
          <a:effectLst>
            <a:glow rad="63500">
              <a:schemeClr val="accent3">
                <a:satMod val="175000"/>
                <a:alpha val="40000"/>
              </a:schemeClr>
            </a:glow>
            <a:outerShdw dist="107763" dir="2700000" algn="ctr" rotWithShape="0">
              <a:schemeClr val="bg2"/>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11285" name="Picture 20"/>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2608263" y="3322638"/>
            <a:ext cx="2952750" cy="24971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1286" name="Picture 21"/>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806450" y="2247900"/>
            <a:ext cx="2422525" cy="2476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pic>
        <p:nvPicPr>
          <p:cNvPr id="11287" name="Picture 22"/>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777875" y="4394200"/>
            <a:ext cx="2822575" cy="2446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107763" dir="2700000" algn="ctr" rotWithShape="0">
                    <a:schemeClr val="bg2">
                      <a:alpha val="74998"/>
                    </a:schemeClr>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a:ln>
              <a:noFill/>
            </a:ln>
            <a:solidFill>
              <a:schemeClr val="tx1"/>
            </a:solidFill>
            <a:effectLst/>
            <a:latin typeface="Century Gothic" pitchFamily="-106" charset="0"/>
            <a:ea typeface="ＭＳ Ｐゴシック" pitchFamily="-106" charset="-128"/>
            <a:cs typeface="ＭＳ Ｐゴシック" pitchFamily="-106"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a:ln>
              <a:noFill/>
            </a:ln>
            <a:solidFill>
              <a:schemeClr val="tx1"/>
            </a:solidFill>
            <a:effectLst/>
            <a:latin typeface="Century Gothic" pitchFamily="-106" charset="0"/>
            <a:ea typeface="ＭＳ Ｐゴシック" pitchFamily="-106" charset="-128"/>
            <a:cs typeface="ＭＳ Ｐゴシック" pitchFamily="-106" charset="-128"/>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Default Design">
  <a:themeElements>
    <a:clrScheme name="Default Design 9">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99"/>
      </a:hlink>
      <a:folHlink>
        <a:srgbClr val="0000FF"/>
      </a:folHlink>
    </a:clrScheme>
    <a:fontScheme name="3_Default Design">
      <a:majorFont>
        <a:latin typeface=""/>
        <a:ea typeface="ＭＳ Ｐゴシック"/>
        <a:cs typeface="ＭＳ Ｐゴシック"/>
      </a:majorFont>
      <a:minorFont>
        <a:latin typeface=""/>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a:ln>
              <a:noFill/>
            </a:ln>
            <a:solidFill>
              <a:schemeClr val="tx1"/>
            </a:solidFill>
            <a:effectLst/>
            <a:latin typeface="Century Gothic" pitchFamily="-106" charset="0"/>
            <a:ea typeface="ＭＳ Ｐゴシック" pitchFamily="-106" charset="-128"/>
            <a:cs typeface="ＭＳ Ｐゴシック" pitchFamily="-106"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a:ln>
              <a:noFill/>
            </a:ln>
            <a:solidFill>
              <a:schemeClr val="tx1"/>
            </a:solidFill>
            <a:effectLst/>
            <a:latin typeface="Century Gothic" pitchFamily="-106" charset="0"/>
            <a:ea typeface="ＭＳ Ｐゴシック" pitchFamily="-106" charset="-128"/>
            <a:cs typeface="ＭＳ Ｐゴシック" pitchFamily="-106" charset="-128"/>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99"/>
        </a:hlink>
        <a:folHlink>
          <a:srgbClr val="B2B2B2"/>
        </a:folHlink>
      </a:clrScheme>
      <a:clrMap bg1="lt1" tx1="dk1" bg2="lt2" tx2="dk2" accent1="accent1" accent2="accent2" accent3="accent3" accent4="accent4" accent5="accent5" accent6="accent6" hlink="hlink" folHlink="folHlink"/>
    </a:extraClrScheme>
    <a:extraClrScheme>
      <a:clrScheme name="Default Design 9">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99"/>
        </a:hlink>
        <a:folHlink>
          <a:srgbClr val="0000F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117586</TotalTime>
  <Words>1669</Words>
  <Application>Microsoft Office PowerPoint</Application>
  <PresentationFormat>Custom</PresentationFormat>
  <Paragraphs>257</Paragraphs>
  <Slides>14</Slides>
  <Notes>14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Century Gothic</vt:lpstr>
      <vt:lpstr>MS PGothic</vt:lpstr>
      <vt:lpstr>Arial</vt:lpstr>
      <vt:lpstr>Times New Roman</vt:lpstr>
      <vt:lpstr>Arial Narrow</vt:lpstr>
      <vt:lpstr>Times</vt:lpstr>
      <vt:lpstr>Trajan Pro</vt:lpstr>
      <vt:lpstr>Custom Design</vt:lpstr>
      <vt:lpstr>3_Default Design</vt:lpstr>
      <vt:lpstr>Slide 0</vt:lpstr>
      <vt:lpstr>Slide 1</vt:lpstr>
      <vt:lpstr>Slide 2</vt:lpstr>
      <vt:lpstr>On the second day of the 2012 Gulf Coast Hurricanes: Mitigation and Response conference, the SSPEED Center and Kinder Institute at Rice University hosted a multi-stakeholder workshop focused on mitigation and response approaches for the upper west side of Galveston Bay. The workshop was held at the BioScience Research Collaborative building on the Rice campus and was attended by over 40 coastal residents and representatives from a range of organizations and agencies with a vested interest in the future of the coast. After a welcome by Kinder Institute Co-Director Dr. Stephen Klineberg, Jim Blackburn, Co-Principal Investigator at the SSPEED Center, added his welcome and explained that the purpose of the workshop was to explore the different range of perspectives on storm mitigation and response strategies in an open, collaborative and interactive way. He then introduced the workshop facilitators, Margaret Vaughan Robinson and Jessica Jarvis, to lead us through the process. </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Upper West Side of Galveston Bay Workshop 2012</dc:title>
  <dc:subject>Workshop 1</dc:subject>
  <dc:creator>MCV Consulting</dc:creator>
  <cp:lastModifiedBy>Erin Baker</cp:lastModifiedBy>
  <cp:revision>4008</cp:revision>
  <cp:lastPrinted>2007-09-13T02:12:50Z</cp:lastPrinted>
  <dcterms:created xsi:type="dcterms:W3CDTF">2010-08-10T19:10:05Z</dcterms:created>
  <dcterms:modified xsi:type="dcterms:W3CDTF">2012-05-16T19:11:14Z</dcterms:modified>
</cp:coreProperties>
</file>